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  <p:sldMasterId id="2147483661" r:id="rId2"/>
  </p:sldMasterIdLst>
  <p:notesMasterIdLst>
    <p:notesMasterId r:id="rId34"/>
  </p:notesMasterIdLst>
  <p:sldIdLst>
    <p:sldId id="311" r:id="rId3"/>
    <p:sldId id="312" r:id="rId4"/>
    <p:sldId id="314" r:id="rId5"/>
    <p:sldId id="316" r:id="rId6"/>
    <p:sldId id="317" r:id="rId7"/>
    <p:sldId id="318" r:id="rId8"/>
    <p:sldId id="323" r:id="rId9"/>
    <p:sldId id="319" r:id="rId10"/>
    <p:sldId id="333" r:id="rId11"/>
    <p:sldId id="336" r:id="rId12"/>
    <p:sldId id="320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4" r:id="rId23"/>
    <p:sldId id="335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15" r:id="rId32"/>
    <p:sldId id="321" r:id="rId33"/>
  </p:sldIdLst>
  <p:sldSz cx="12192000" cy="6858000"/>
  <p:notesSz cx="6858000" cy="9144000"/>
  <p:embeddedFontLs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Helvetica" panose="020B060402020202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2266"/>
  </p:normalViewPr>
  <p:slideViewPr>
    <p:cSldViewPr snapToGrid="0" snapToObjects="1">
      <p:cViewPr varScale="1">
        <p:scale>
          <a:sx n="67" d="100"/>
          <a:sy n="67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4122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1258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3766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3788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9244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2021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9254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1240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9029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8223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894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7920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6449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7749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2619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1638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0578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58891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15043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0539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1976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2828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8544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1034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5578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2580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2055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566958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41079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6BB93-B7B5-425F-8B2E-37A31A709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A2403C-05B4-4756-8F44-C6BA3A07E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BC9C30-2608-467E-8296-E8BDE658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F791-083D-48BF-AA10-F6ACF465BEF5}" type="datetimeFigureOut">
              <a:rPr lang="pt-BR" smtClean="0"/>
              <a:t>25/08/2021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C1B575-B1A7-45DF-9B99-2BAD5A80F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5FE2E0-4989-428D-920C-49367021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669" y="6381523"/>
            <a:ext cx="283732" cy="215444"/>
          </a:xfrm>
        </p:spPr>
        <p:txBody>
          <a:bodyPr/>
          <a:lstStyle/>
          <a:p>
            <a:fld id="{0DE73157-5E91-4584-ADF2-879216E60D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18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/>
          <p:cNvSpPr/>
          <p:nvPr/>
        </p:nvSpPr>
        <p:spPr>
          <a:xfrm>
            <a:off x="-1" y="0"/>
            <a:ext cx="12192001" cy="6861372"/>
          </a:xfrm>
          <a:prstGeom prst="rect">
            <a:avLst/>
          </a:prstGeom>
          <a:solidFill>
            <a:srgbClr val="EFEBE0"/>
          </a:solidFill>
          <a:ln w="12700">
            <a:miter lim="400000"/>
          </a:ln>
        </p:spPr>
        <p:txBody>
          <a:bodyPr lIns="27726" rIns="27726"/>
          <a:lstStyle/>
          <a:p>
            <a:endParaRPr sz="849"/>
          </a:p>
        </p:txBody>
      </p:sp>
      <p:sp>
        <p:nvSpPr>
          <p:cNvPr id="3" name="Texto do Título"/>
          <p:cNvSpPr txBox="1">
            <a:spLocks noGrp="1"/>
          </p:cNvSpPr>
          <p:nvPr>
            <p:ph type="title"/>
          </p:nvPr>
        </p:nvSpPr>
        <p:spPr>
          <a:xfrm>
            <a:off x="5637648" y="382105"/>
            <a:ext cx="916704" cy="419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Texto do Título</a:t>
            </a:r>
          </a:p>
        </p:txBody>
      </p:sp>
      <p:sp>
        <p:nvSpPr>
          <p:cNvPr id="4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828800" y="3842637"/>
            <a:ext cx="8534401" cy="1715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298669" y="6381523"/>
            <a:ext cx="283732" cy="21544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27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ransition spd="med"/>
  <p:txStyles>
    <p:titleStyle>
      <a:lvl1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8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1pPr>
      <a:lvl2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8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2pPr>
      <a:lvl3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8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3pPr>
      <a:lvl4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8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4pPr>
      <a:lvl5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8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5pPr>
      <a:lvl6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8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6pPr>
      <a:lvl7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8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7pPr>
      <a:lvl8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8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8pPr>
      <a:lvl9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8" b="0" i="0" u="none" strike="noStrike" cap="none" spc="0" baseline="0">
          <a:solidFill>
            <a:srgbClr val="A18C60"/>
          </a:solidFill>
          <a:uFillTx/>
          <a:latin typeface="DIN Pro Condensed Medium"/>
          <a:ea typeface="DIN Pro Condensed Medium"/>
          <a:cs typeface="DIN Pro Condensed Medium"/>
          <a:sym typeface="DIN Pro Condensed Medium"/>
        </a:defRPr>
      </a:lvl9pPr>
    </p:titleStyle>
    <p:bodyStyle>
      <a:lvl1pPr marL="0" marR="0" indent="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277246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554492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831738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1108984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1386230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1663476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940723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2217969" algn="l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55449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9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hyperlink" Target="https://vix.sintesesolucoes.com.br/SinOM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-1" y="1684"/>
            <a:ext cx="12192001" cy="6858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7726" rIns="27726"/>
          <a:lstStyle/>
          <a:p>
            <a:endParaRPr sz="849"/>
          </a:p>
        </p:txBody>
      </p:sp>
      <p:pic>
        <p:nvPicPr>
          <p:cNvPr id="22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993" y="1802821"/>
            <a:ext cx="4012012" cy="201181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NOME DA APRESENTAÇÃO"/>
          <p:cNvSpPr txBox="1"/>
          <p:nvPr/>
        </p:nvSpPr>
        <p:spPr>
          <a:xfrm>
            <a:off x="4385179" y="4910804"/>
            <a:ext cx="3421658" cy="558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4600" spc="920">
                <a:solidFill>
                  <a:srgbClr val="A79569"/>
                </a:solidFill>
                <a:latin typeface="DIN Pro Condensed Light"/>
                <a:ea typeface="DIN Pro Condensed Light"/>
                <a:cs typeface="DIN Pro Condensed Light"/>
                <a:sym typeface="DIN Pro Condensed Light"/>
              </a:defRPr>
            </a:lvl1pPr>
          </a:lstStyle>
          <a:p>
            <a:pPr algn="ctr"/>
            <a:r>
              <a:rPr lang="pt-BR" sz="2789" dirty="0">
                <a:latin typeface="Arial Narrow" panose="020B0606020202030204" pitchFamily="34" charset="0"/>
              </a:rPr>
              <a:t>MANUAL OMNI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2868023" y="312207"/>
            <a:ext cx="6455951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2 – ESTOQUE (VTEX)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2343149" y="1050705"/>
            <a:ext cx="11190606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pt-BR" sz="1800" dirty="0">
                <a:latin typeface="Arial Narrow" panose="020B0606020202030204" pitchFamily="34" charset="0"/>
              </a:rPr>
              <a:t>No campo</a:t>
            </a:r>
            <a:r>
              <a:rPr lang="pt-BR" sz="1800" b="1" dirty="0">
                <a:latin typeface="Arial Narrow" panose="020B0606020202030204" pitchFamily="34" charset="0"/>
              </a:rPr>
              <a:t> Nome </a:t>
            </a:r>
            <a:r>
              <a:rPr lang="pt-BR" sz="1800" dirty="0">
                <a:latin typeface="Arial Narrow" panose="020B0606020202030204" pitchFamily="34" charset="0"/>
              </a:rPr>
              <a:t>insira o mesmo nome da filial no Linx</a:t>
            </a:r>
          </a:p>
          <a:p>
            <a:pPr marL="342900" indent="-342900">
              <a:buAutoNum type="arabicPeriod" startAt="3"/>
            </a:pPr>
            <a:r>
              <a:rPr lang="pt-BR" sz="1800" dirty="0">
                <a:latin typeface="Arial Narrow" panose="020B0606020202030204" pitchFamily="34" charset="0"/>
              </a:rPr>
              <a:t>No campo </a:t>
            </a:r>
            <a:r>
              <a:rPr lang="pt-BR" sz="1800" b="1" dirty="0">
                <a:latin typeface="Arial Narrow" panose="020B0606020202030204" pitchFamily="34" charset="0"/>
              </a:rPr>
              <a:t>ID</a:t>
            </a:r>
            <a:r>
              <a:rPr lang="pt-BR" sz="1800" dirty="0">
                <a:latin typeface="Arial Narrow" panose="020B0606020202030204" pitchFamily="34" charset="0"/>
              </a:rPr>
              <a:t> insira o código da Filial</a:t>
            </a:r>
          </a:p>
          <a:p>
            <a:pPr marL="342900" indent="-342900">
              <a:buAutoNum type="arabicPeriod" startAt="3"/>
            </a:pPr>
            <a:r>
              <a:rPr lang="pt-BR" sz="1800" dirty="0">
                <a:latin typeface="Arial Narrow" panose="020B0606020202030204" pitchFamily="34" charset="0"/>
              </a:rPr>
              <a:t>Clique em Salvar 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021F9B6-E912-4420-B1D1-3ECE2ADCF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772" y="2009904"/>
            <a:ext cx="6200776" cy="449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6613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404385" y="309263"/>
            <a:ext cx="9382586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3 – PONTOS DE RETIRADA (VTEX)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1404385" y="1346592"/>
            <a:ext cx="111906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pt-BR" sz="1800" dirty="0">
                <a:latin typeface="Arial Narrow" panose="020B0606020202030204" pitchFamily="34" charset="0"/>
              </a:rPr>
              <a:t>No menu da Vtex, acesse </a:t>
            </a:r>
            <a:r>
              <a:rPr lang="pt-BR" sz="1800" b="1" dirty="0">
                <a:latin typeface="Arial Narrow" panose="020B0606020202030204" pitchFamily="34" charset="0"/>
              </a:rPr>
              <a:t>Estoque &amp; Entrega &gt; Pontos de Retirada</a:t>
            </a:r>
          </a:p>
          <a:p>
            <a:r>
              <a:rPr lang="pt-BR" sz="1800" dirty="0">
                <a:latin typeface="Arial Narrow" panose="020B0606020202030204" pitchFamily="34" charset="0"/>
              </a:rPr>
              <a:t>2.   Clique em </a:t>
            </a:r>
            <a:r>
              <a:rPr lang="pt-BR" sz="1800" b="1" dirty="0">
                <a:latin typeface="Arial Narrow" panose="020B0606020202030204" pitchFamily="34" charset="0"/>
              </a:rPr>
              <a:t>Adicionar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956C51E-59E2-4640-B82A-AC139F347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2" y="2014267"/>
            <a:ext cx="12192000" cy="440444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8603B4F-FB71-453E-B7EA-284DCDB8E9DF}"/>
              </a:ext>
            </a:extLst>
          </p:cNvPr>
          <p:cNvSpPr txBox="1"/>
          <p:nvPr/>
        </p:nvSpPr>
        <p:spPr>
          <a:xfrm>
            <a:off x="1404385" y="969719"/>
            <a:ext cx="787043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pt-BR" sz="1800" b="1" dirty="0">
                <a:latin typeface="Arial Narrow" panose="020B0606020202030204" pitchFamily="34" charset="0"/>
              </a:rPr>
              <a:t>Neste passo vamos cadastrar o ponto de retirada que aparecerá no site pro cliente.</a:t>
            </a:r>
          </a:p>
        </p:txBody>
      </p:sp>
    </p:spTree>
    <p:extLst>
      <p:ext uri="{BB962C8B-B14F-4D97-AF65-F5344CB8AC3E}">
        <p14:creationId xmlns:p14="http://schemas.microsoft.com/office/powerpoint/2010/main" val="116534387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404385" y="309263"/>
            <a:ext cx="9382586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3 – PONTOS DE RETIRADA (VTEX)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500375" y="1023427"/>
            <a:ext cx="111906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pt-BR" sz="1800" dirty="0">
                <a:latin typeface="Arial Narrow" panose="020B0606020202030204" pitchFamily="34" charset="0"/>
              </a:rPr>
              <a:t>Em </a:t>
            </a:r>
            <a:r>
              <a:rPr lang="pt-BR" sz="1800" b="1" dirty="0">
                <a:latin typeface="Arial Narrow" panose="020B0606020202030204" pitchFamily="34" charset="0"/>
              </a:rPr>
              <a:t>Nome</a:t>
            </a:r>
            <a:r>
              <a:rPr lang="pt-BR" sz="1800" dirty="0">
                <a:latin typeface="Arial Narrow" panose="020B0606020202030204" pitchFamily="34" charset="0"/>
              </a:rPr>
              <a:t>, insira o nome que você quer que apareça no site</a:t>
            </a:r>
          </a:p>
          <a:p>
            <a:pPr marL="342900" indent="-342900">
              <a:buAutoNum type="arabicPeriod" startAt="3"/>
            </a:pPr>
            <a:r>
              <a:rPr lang="pt-BR" sz="1800" dirty="0">
                <a:latin typeface="Arial Narrow" panose="020B0606020202030204" pitchFamily="34" charset="0"/>
              </a:rPr>
              <a:t>Em ID preencha com o seguinte padrão: </a:t>
            </a:r>
            <a:r>
              <a:rPr lang="pt-BR" sz="1800" b="1" dirty="0">
                <a:latin typeface="Arial Narrow" panose="020B0606020202030204" pitchFamily="34" charset="0"/>
              </a:rPr>
              <a:t>Ponto_Retirada_Loja_Códigoloja </a:t>
            </a:r>
            <a:r>
              <a:rPr lang="pt-BR" sz="1800" dirty="0">
                <a:latin typeface="Arial Narrow" panose="020B0606020202030204" pitchFamily="34" charset="0"/>
              </a:rPr>
              <a:t>(o código precisa ser o mesmo do Linx)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D6DB9E0-B5A1-482E-87B5-280CB152A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266" y="2252662"/>
            <a:ext cx="10262823" cy="31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324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404385" y="309263"/>
            <a:ext cx="9382586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3 – PONTOS DE RETIRADA (VTEX)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1404385" y="1023427"/>
            <a:ext cx="1119060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800" dirty="0">
                <a:latin typeface="Arial Narrow" panose="020B0606020202030204" pitchFamily="34" charset="0"/>
              </a:rPr>
              <a:t>5. Insira o endereço da loja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1944A0D-E81D-4AD5-8551-D43C2BB41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740" y="1522191"/>
            <a:ext cx="738187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6356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404385" y="309263"/>
            <a:ext cx="9382586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3 – PONTOS DE RETIRADA (VTEX)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1404385" y="1023427"/>
            <a:ext cx="1119060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800" dirty="0">
                <a:latin typeface="Arial Narrow" panose="020B0606020202030204" pitchFamily="34" charset="0"/>
              </a:rPr>
              <a:t>6. Insira os horários de funcionamento e clique em Salvar.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8DA6A43-BEA4-44CA-94FA-1C3C75C30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228" y="1367137"/>
            <a:ext cx="72009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2984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404385" y="309263"/>
            <a:ext cx="8611477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4 – POLÍTICA DE ENVIO(VTEX)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1230784" y="1399700"/>
            <a:ext cx="111906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pt-BR" sz="1800" dirty="0">
                <a:latin typeface="Arial Narrow" panose="020B0606020202030204" pitchFamily="34" charset="0"/>
              </a:rPr>
              <a:t>No menu da Vtex, clique em </a:t>
            </a:r>
            <a:r>
              <a:rPr lang="pt-BR" sz="1800" b="1" dirty="0">
                <a:latin typeface="Arial Narrow" panose="020B0606020202030204" pitchFamily="34" charset="0"/>
              </a:rPr>
              <a:t>Estratégia de Envio</a:t>
            </a:r>
          </a:p>
          <a:p>
            <a:pPr marL="342900" indent="-342900">
              <a:buAutoNum type="arabicPeriod"/>
            </a:pPr>
            <a:r>
              <a:rPr lang="pt-BR" sz="1800" dirty="0">
                <a:latin typeface="Arial Narrow" panose="020B0606020202030204" pitchFamily="34" charset="0"/>
              </a:rPr>
              <a:t>Clique em </a:t>
            </a:r>
            <a:r>
              <a:rPr lang="pt-BR" sz="1800" b="1" dirty="0">
                <a:latin typeface="Arial Narrow" panose="020B0606020202030204" pitchFamily="34" charset="0"/>
              </a:rPr>
              <a:t>Criar política de envio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FAFE601-B5FA-458E-98E8-1D3E9230B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784" y="2208174"/>
            <a:ext cx="8999066" cy="451400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996415B-8D16-4CC6-88FB-7F9E544AFEF2}"/>
              </a:ext>
            </a:extLst>
          </p:cNvPr>
          <p:cNvSpPr txBox="1"/>
          <p:nvPr/>
        </p:nvSpPr>
        <p:spPr>
          <a:xfrm>
            <a:off x="1230784" y="1080612"/>
            <a:ext cx="787043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pt-BR" sz="1800" b="1" dirty="0">
                <a:latin typeface="Arial Narrow" panose="020B0606020202030204" pitchFamily="34" charset="0"/>
              </a:rPr>
              <a:t>Neste passo vamos inserir os CEPS para aos pontos de retirada.</a:t>
            </a:r>
          </a:p>
        </p:txBody>
      </p:sp>
    </p:spTree>
    <p:extLst>
      <p:ext uri="{BB962C8B-B14F-4D97-AF65-F5344CB8AC3E}">
        <p14:creationId xmlns:p14="http://schemas.microsoft.com/office/powerpoint/2010/main" val="402411645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404385" y="309263"/>
            <a:ext cx="8611477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4 – POLÍTICA DE ENVIO(VTEX)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1001394" y="1010552"/>
            <a:ext cx="111906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pt-BR" sz="1800" dirty="0">
                <a:latin typeface="Arial Narrow" panose="020B0606020202030204" pitchFamily="34" charset="0"/>
              </a:rPr>
              <a:t>Preencha o campo </a:t>
            </a:r>
            <a:r>
              <a:rPr lang="pt-BR" sz="1800" b="1" dirty="0">
                <a:latin typeface="Arial Narrow" panose="020B0606020202030204" pitchFamily="34" charset="0"/>
              </a:rPr>
              <a:t>Nome </a:t>
            </a:r>
            <a:r>
              <a:rPr lang="pt-BR" sz="1800" dirty="0">
                <a:latin typeface="Arial Narrow" panose="020B0606020202030204" pitchFamily="34" charset="0"/>
              </a:rPr>
              <a:t>com o padrão Retirada em *nome da loja*</a:t>
            </a:r>
          </a:p>
          <a:p>
            <a:pPr marL="342900" indent="-342900">
              <a:buAutoNum type="arabicPeriod" startAt="3"/>
            </a:pPr>
            <a:r>
              <a:rPr lang="pt-BR" sz="1800" dirty="0">
                <a:latin typeface="Arial Narrow" panose="020B0606020202030204" pitchFamily="34" charset="0"/>
              </a:rPr>
              <a:t>Preencha o campo </a:t>
            </a:r>
            <a:r>
              <a:rPr lang="pt-BR" sz="1800" b="1" dirty="0">
                <a:latin typeface="Arial Narrow" panose="020B0606020202030204" pitchFamily="34" charset="0"/>
              </a:rPr>
              <a:t>ID</a:t>
            </a:r>
            <a:r>
              <a:rPr lang="pt-BR" sz="1800" dirty="0">
                <a:latin typeface="Arial Narrow" panose="020B0606020202030204" pitchFamily="34" charset="0"/>
              </a:rPr>
              <a:t> com o mesmo padrão do ponto de Retirada: </a:t>
            </a:r>
            <a:r>
              <a:rPr lang="pt-BR" sz="1800" b="1" dirty="0">
                <a:latin typeface="Arial Narrow" panose="020B0606020202030204" pitchFamily="34" charset="0"/>
              </a:rPr>
              <a:t>Ponto_Retirada_Loja_Códigoloja </a:t>
            </a:r>
            <a:r>
              <a:rPr lang="pt-BR" sz="1800" dirty="0">
                <a:latin typeface="Arial Narrow" panose="020B0606020202030204" pitchFamily="34" charset="0"/>
              </a:rPr>
              <a:t>e lembre-se de ativar.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2074185-0125-4F07-907B-95B3AC1C7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037" y="2295525"/>
            <a:ext cx="701992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3206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404385" y="309263"/>
            <a:ext cx="8611477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4 – POLÍTICA DE ENVIO(VTEX)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616422" y="1017799"/>
            <a:ext cx="111906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800" dirty="0">
                <a:latin typeface="Arial Narrow" panose="020B0606020202030204" pitchFamily="34" charset="0"/>
              </a:rPr>
              <a:t>5. Fazer o </a:t>
            </a:r>
            <a:r>
              <a:rPr lang="pt-BR" sz="1800" b="1" dirty="0">
                <a:latin typeface="Arial Narrow" panose="020B0606020202030204" pitchFamily="34" charset="0"/>
              </a:rPr>
              <a:t>Upload da Tabela de Fretes</a:t>
            </a:r>
            <a:r>
              <a:rPr lang="pt-BR" sz="1800" dirty="0">
                <a:latin typeface="Arial Narrow" panose="020B0606020202030204" pitchFamily="34" charset="0"/>
              </a:rPr>
              <a:t>: sempre </a:t>
            </a:r>
            <a:r>
              <a:rPr lang="pt-BR" sz="1800" b="1" dirty="0">
                <a:latin typeface="Arial Narrow" panose="020B0606020202030204" pitchFamily="34" charset="0"/>
              </a:rPr>
              <a:t>colocar o range de CEP do local da loja</a:t>
            </a:r>
            <a:r>
              <a:rPr lang="pt-BR" sz="1800" dirty="0">
                <a:latin typeface="Arial Narrow" panose="020B0606020202030204" pitchFamily="34" charset="0"/>
              </a:rPr>
              <a:t>. </a:t>
            </a:r>
          </a:p>
          <a:p>
            <a:r>
              <a:rPr lang="pt-BR" sz="1800" dirty="0">
                <a:latin typeface="Arial Narrow" panose="020B0606020202030204" pitchFamily="34" charset="0"/>
              </a:rPr>
              <a:t>Ex: Recife (colocar range de CEP de Recife).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69DC47E-9EFF-48D6-A8B3-11FBBAB40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2038350"/>
            <a:ext cx="6781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1023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404385" y="309263"/>
            <a:ext cx="8611477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4 – POLÍTICA DE ENVIO(VTEX)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1404385" y="1050705"/>
            <a:ext cx="1119060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800" dirty="0">
                <a:latin typeface="Arial Narrow" panose="020B0606020202030204" pitchFamily="34" charset="0"/>
              </a:rPr>
              <a:t>6.    Selecionar as opções abaixo: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7F7920-1CE3-46C6-9CD1-9DB7884B8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1387131"/>
            <a:ext cx="2390775" cy="19145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AF66A51-D951-4E00-A817-05272D0F0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083" y="3810263"/>
            <a:ext cx="6819900" cy="280035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9069977-F8EE-4459-AE97-770CA3767421}"/>
              </a:ext>
            </a:extLst>
          </p:cNvPr>
          <p:cNvSpPr txBox="1"/>
          <p:nvPr/>
        </p:nvSpPr>
        <p:spPr>
          <a:xfrm>
            <a:off x="1404385" y="3354737"/>
            <a:ext cx="1119060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800" dirty="0">
                <a:latin typeface="Arial Narrow" panose="020B0606020202030204" pitchFamily="34" charset="0"/>
              </a:rPr>
              <a:t>7.    Inserir o nome do ponto de retirada no campo abaixo:</a:t>
            </a:r>
          </a:p>
        </p:txBody>
      </p:sp>
    </p:spTree>
    <p:extLst>
      <p:ext uri="{BB962C8B-B14F-4D97-AF65-F5344CB8AC3E}">
        <p14:creationId xmlns:p14="http://schemas.microsoft.com/office/powerpoint/2010/main" val="294079488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404385" y="309263"/>
            <a:ext cx="8611477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4 – POLÍTICA DE ENVIO(VTEX)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1404385" y="1050705"/>
            <a:ext cx="1119060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800" dirty="0">
                <a:latin typeface="Arial Narrow" panose="020B0606020202030204" pitchFamily="34" charset="0"/>
              </a:rPr>
              <a:t>8.    Ative a opção abaixo e clique em Salvar.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F9737EF-F7F5-4A9E-9BB2-3DBD558CF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688" y="1828799"/>
            <a:ext cx="70294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3560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bject 3"/>
          <p:cNvSpPr/>
          <p:nvPr/>
        </p:nvSpPr>
        <p:spPr>
          <a:xfrm>
            <a:off x="12004618" y="6631764"/>
            <a:ext cx="29344" cy="52654"/>
          </a:xfrm>
          <a:prstGeom prst="rect">
            <a:avLst/>
          </a:prstGeom>
          <a:solidFill>
            <a:srgbClr val="EFEBE0"/>
          </a:solidFill>
          <a:ln w="12700">
            <a:miter lim="400000"/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sp>
        <p:nvSpPr>
          <p:cNvPr id="59" name="object 28"/>
          <p:cNvSpPr/>
          <p:nvPr/>
        </p:nvSpPr>
        <p:spPr>
          <a:xfrm>
            <a:off x="6235699" y="1080509"/>
            <a:ext cx="5956301" cy="7702"/>
          </a:xfrm>
          <a:prstGeom prst="rect">
            <a:avLst/>
          </a:prstGeom>
          <a:solidFill>
            <a:srgbClr val="A18C60"/>
          </a:solidFill>
          <a:ln w="12700">
            <a:miter lim="400000"/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sp>
        <p:nvSpPr>
          <p:cNvPr id="60" name="LOREM IPSUM"/>
          <p:cNvSpPr txBox="1"/>
          <p:nvPr/>
        </p:nvSpPr>
        <p:spPr>
          <a:xfrm>
            <a:off x="6309027" y="432112"/>
            <a:ext cx="5882973" cy="505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A8986D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2400" spc="619" dirty="0"/>
              <a:t>O que é PICK-UP e SHIPPING?</a:t>
            </a:r>
            <a:endParaRPr sz="2400" spc="619" dirty="0"/>
          </a:p>
        </p:txBody>
      </p:sp>
      <p:pic>
        <p:nvPicPr>
          <p:cNvPr id="61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76" y="1685"/>
            <a:ext cx="5509093" cy="6854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76" y="6235268"/>
            <a:ext cx="5509093" cy="666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" y="6365922"/>
            <a:ext cx="1669848" cy="37602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9583BDE-E567-4972-AB40-64D0B300B398}"/>
              </a:ext>
            </a:extLst>
          </p:cNvPr>
          <p:cNvSpPr txBox="1"/>
          <p:nvPr/>
        </p:nvSpPr>
        <p:spPr>
          <a:xfrm>
            <a:off x="6514576" y="1552044"/>
            <a:ext cx="5398546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endParaRPr lang="pt-BR" sz="1800" b="1" dirty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800" b="1" dirty="0">
                <a:latin typeface="Arial Narrow" panose="020B0606020202030204" pitchFamily="34" charset="0"/>
              </a:rPr>
              <a:t>PICK-UP STORE _ RETIRADA EM LOJA</a:t>
            </a:r>
          </a:p>
          <a:p>
            <a:pPr algn="just"/>
            <a:endParaRPr lang="pt-BR" sz="1800" dirty="0">
              <a:latin typeface="Arial Narrow" panose="020B0606020202030204" pitchFamily="34" charset="0"/>
            </a:endParaRPr>
          </a:p>
          <a:p>
            <a:pPr algn="just"/>
            <a:r>
              <a:rPr lang="pt-BR" sz="1800" dirty="0">
                <a:latin typeface="Arial Narrow" panose="020B0606020202030204" pitchFamily="34" charset="0"/>
              </a:rPr>
              <a:t>Pedidos realizados através do e-commerce, que serão retirados em lojas físicas.</a:t>
            </a:r>
          </a:p>
          <a:p>
            <a:pPr algn="just"/>
            <a:endParaRPr lang="pt-BR" sz="1800" dirty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800" b="1" dirty="0">
                <a:latin typeface="Arial Narrow" panose="020B0606020202030204" pitchFamily="34" charset="0"/>
              </a:rPr>
              <a:t>SHIPPING FROM STORE _ ENVIO DA LOJA</a:t>
            </a:r>
          </a:p>
          <a:p>
            <a:pPr algn="just"/>
            <a:endParaRPr lang="pt-BR" sz="1800" dirty="0">
              <a:latin typeface="Arial Narrow" panose="020B0606020202030204" pitchFamily="34" charset="0"/>
            </a:endParaRPr>
          </a:p>
          <a:p>
            <a:pPr algn="just"/>
            <a:r>
              <a:rPr lang="pt-BR" sz="1800" dirty="0">
                <a:latin typeface="Arial Narrow" panose="020B0606020202030204" pitchFamily="34" charset="0"/>
              </a:rPr>
              <a:t>Pedidos realizados através do e-commerce, que serão despachados pelas lojas físicas para o endereço indicado pelo cliente.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3249185" y="350242"/>
            <a:ext cx="5693627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5 – DOCAS(VTEX)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2376487" y="1306164"/>
            <a:ext cx="1119060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800" dirty="0">
                <a:latin typeface="Arial Narrow" panose="020B0606020202030204" pitchFamily="34" charset="0"/>
              </a:rPr>
              <a:t>1. Clique na aba </a:t>
            </a:r>
            <a:r>
              <a:rPr lang="pt-BR" sz="1800" b="1" dirty="0">
                <a:latin typeface="Arial Narrow" panose="020B0606020202030204" pitchFamily="34" charset="0"/>
              </a:rPr>
              <a:t>Docas &gt; Criar Doca</a:t>
            </a:r>
            <a:r>
              <a:rPr lang="pt-BR" sz="1800" dirty="0"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3E33E2A-7FB0-43F8-860D-D2A737293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487" y="1776950"/>
            <a:ext cx="7439025" cy="447675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3197006-DB27-4F05-B8AC-1065159D6E9B}"/>
              </a:ext>
            </a:extLst>
          </p:cNvPr>
          <p:cNvSpPr txBox="1"/>
          <p:nvPr/>
        </p:nvSpPr>
        <p:spPr>
          <a:xfrm>
            <a:off x="2376487" y="1060902"/>
            <a:ext cx="787043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pt-BR" sz="1800" b="1" dirty="0">
                <a:latin typeface="Arial Narrow" panose="020B0606020202030204" pitchFamily="34" charset="0"/>
              </a:rPr>
              <a:t>Neste passo vamos associar a loja às transportadoras e estoque.</a:t>
            </a:r>
          </a:p>
        </p:txBody>
      </p:sp>
    </p:spTree>
    <p:extLst>
      <p:ext uri="{BB962C8B-B14F-4D97-AF65-F5344CB8AC3E}">
        <p14:creationId xmlns:p14="http://schemas.microsoft.com/office/powerpoint/2010/main" val="268829727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3249185" y="350242"/>
            <a:ext cx="5693627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5 – DOCAS(VTEX)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1404385" y="1050705"/>
            <a:ext cx="11190606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800" dirty="0">
                <a:latin typeface="Arial Narrow" panose="020B0606020202030204" pitchFamily="34" charset="0"/>
              </a:rPr>
              <a:t>2. No campo </a:t>
            </a:r>
            <a:r>
              <a:rPr lang="pt-BR" sz="1800" b="1" dirty="0">
                <a:latin typeface="Arial Narrow" panose="020B0606020202030204" pitchFamily="34" charset="0"/>
              </a:rPr>
              <a:t>Nome</a:t>
            </a:r>
            <a:r>
              <a:rPr lang="pt-BR" sz="1800" dirty="0">
                <a:latin typeface="Arial Narrow" panose="020B0606020202030204" pitchFamily="34" charset="0"/>
              </a:rPr>
              <a:t>, adicione o nome da loja.</a:t>
            </a:r>
          </a:p>
          <a:p>
            <a:r>
              <a:rPr lang="pt-BR" sz="1800" dirty="0">
                <a:latin typeface="Arial Narrow" panose="020B0606020202030204" pitchFamily="34" charset="0"/>
              </a:rPr>
              <a:t>3. No campo </a:t>
            </a:r>
            <a:r>
              <a:rPr lang="pt-BR" sz="1800" b="1" dirty="0">
                <a:latin typeface="Arial Narrow" panose="020B0606020202030204" pitchFamily="34" charset="0"/>
              </a:rPr>
              <a:t>Políticas de envio associadas</a:t>
            </a:r>
            <a:r>
              <a:rPr lang="pt-BR" sz="1800" dirty="0">
                <a:latin typeface="Arial Narrow" panose="020B0606020202030204" pitchFamily="34" charset="0"/>
              </a:rPr>
              <a:t>, insira a opção de transportadora SEDEX, </a:t>
            </a:r>
            <a:r>
              <a:rPr lang="pt-BR" sz="1800" dirty="0" err="1">
                <a:latin typeface="Arial Narrow" panose="020B0606020202030204" pitchFamily="34" charset="0"/>
              </a:rPr>
              <a:t>Yellow</a:t>
            </a:r>
            <a:r>
              <a:rPr lang="pt-BR" sz="1800" dirty="0">
                <a:latin typeface="Arial Narrow" panose="020B0606020202030204" pitchFamily="34" charset="0"/>
              </a:rPr>
              <a:t> Expresso e </a:t>
            </a:r>
            <a:r>
              <a:rPr lang="pt-BR" sz="1800" dirty="0" err="1">
                <a:latin typeface="Arial Narrow" panose="020B0606020202030204" pitchFamily="34" charset="0"/>
              </a:rPr>
              <a:t>Yellow</a:t>
            </a:r>
            <a:r>
              <a:rPr lang="pt-BR" sz="1800" dirty="0">
                <a:latin typeface="Arial Narrow" panose="020B0606020202030204" pitchFamily="34" charset="0"/>
              </a:rPr>
              <a:t> Econômico (se houver essa opção na loja) e </a:t>
            </a:r>
            <a:r>
              <a:rPr lang="pt-BR" sz="1800" b="1" dirty="0">
                <a:latin typeface="Arial Narrow" panose="020B0606020202030204" pitchFamily="34" charset="0"/>
              </a:rPr>
              <a:t>Retirada </a:t>
            </a:r>
            <a:r>
              <a:rPr lang="pt-BR" sz="1800" dirty="0">
                <a:latin typeface="Arial Narrow" panose="020B0606020202030204" pitchFamily="34" charset="0"/>
              </a:rPr>
              <a:t>com o nome da Loja.</a:t>
            </a:r>
          </a:p>
          <a:p>
            <a:r>
              <a:rPr lang="pt-BR" sz="1800" dirty="0">
                <a:latin typeface="Arial Narrow" panose="020B0606020202030204" pitchFamily="34" charset="0"/>
              </a:rPr>
              <a:t>4. No campo </a:t>
            </a:r>
            <a:r>
              <a:rPr lang="pt-BR" sz="1800" b="1" dirty="0">
                <a:latin typeface="Arial Narrow" panose="020B0606020202030204" pitchFamily="34" charset="0"/>
              </a:rPr>
              <a:t>Políticas de Vendas </a:t>
            </a:r>
            <a:r>
              <a:rPr lang="pt-BR" sz="1800" dirty="0">
                <a:latin typeface="Arial Narrow" panose="020B0606020202030204" pitchFamily="34" charset="0"/>
              </a:rPr>
              <a:t>inserir Principal (nome do nosso estoque)</a:t>
            </a:r>
          </a:p>
          <a:p>
            <a:r>
              <a:rPr lang="pt-BR" sz="1800" dirty="0">
                <a:latin typeface="Arial Narrow" panose="020B0606020202030204" pitchFamily="34" charset="0"/>
              </a:rPr>
              <a:t>5. Não é necessário inserir o ID pois ele cria sozinho</a:t>
            </a:r>
          </a:p>
          <a:p>
            <a:r>
              <a:rPr lang="pt-BR" sz="1800" dirty="0">
                <a:latin typeface="Arial Narrow" panose="020B0606020202030204" pitchFamily="34" charset="0"/>
              </a:rPr>
              <a:t>6. Lembre-se de ativar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717F2A9-C790-4FB2-8049-6F39F937E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873" y="2855209"/>
            <a:ext cx="65722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9818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3249185" y="350242"/>
            <a:ext cx="5693627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5 – DOCAS(VTEX)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1001394" y="1003942"/>
            <a:ext cx="11190606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800" dirty="0">
                <a:latin typeface="Arial Narrow" panose="020B0606020202030204" pitchFamily="34" charset="0"/>
              </a:rPr>
              <a:t>7. No campo </a:t>
            </a:r>
            <a:r>
              <a:rPr lang="pt-BR" sz="1800" b="1" dirty="0">
                <a:latin typeface="Arial Narrow" panose="020B0606020202030204" pitchFamily="34" charset="0"/>
              </a:rPr>
              <a:t>Tempo de custo (dias de processamento) - </a:t>
            </a:r>
            <a:r>
              <a:rPr lang="pt-BR" sz="1800" dirty="0">
                <a:latin typeface="Arial Narrow" panose="020B0606020202030204" pitchFamily="34" charset="0"/>
              </a:rPr>
              <a:t>colocamos normalmente 3 dias (consultar de acordo com o local e opções de transporte)</a:t>
            </a:r>
          </a:p>
          <a:p>
            <a:r>
              <a:rPr lang="pt-BR" sz="1800" dirty="0">
                <a:latin typeface="Arial Narrow" panose="020B0606020202030204" pitchFamily="34" charset="0"/>
              </a:rPr>
              <a:t>8. No campo </a:t>
            </a:r>
            <a:r>
              <a:rPr lang="pt-BR" sz="1800" b="1" dirty="0">
                <a:latin typeface="Arial Narrow" panose="020B0606020202030204" pitchFamily="34" charset="0"/>
              </a:rPr>
              <a:t>Overhead </a:t>
            </a:r>
            <a:r>
              <a:rPr lang="pt-BR" sz="1800" dirty="0">
                <a:latin typeface="Arial Narrow" panose="020B0606020202030204" pitchFamily="34" charset="0"/>
              </a:rPr>
              <a:t>colocar 2 dias, pois servirá como critério de desempate em relação ao E-commerce. Queremos que a loja seja a última opção oferecida e a prioridade ser sempre o E-commerce.</a:t>
            </a:r>
          </a:p>
          <a:p>
            <a:r>
              <a:rPr lang="pt-BR" sz="1800" dirty="0">
                <a:latin typeface="Arial Narrow" panose="020B0606020202030204" pitchFamily="34" charset="0"/>
              </a:rPr>
              <a:t>9. Não é necessário mexer no campo Prioridade.</a:t>
            </a:r>
          </a:p>
          <a:p>
            <a:r>
              <a:rPr lang="pt-BR" sz="1800" dirty="0">
                <a:latin typeface="Arial Narrow" panose="020B0606020202030204" pitchFamily="34" charset="0"/>
              </a:rPr>
              <a:t>10. Clique em Salvar.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88FE7C2-B675-4A39-AEB7-F8947CC8F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298" y="2798456"/>
            <a:ext cx="6161514" cy="370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99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804415" y="398526"/>
            <a:ext cx="9584564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6 – DEFLATOR ESTOQUE (SINOMS)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1350022" y="1795436"/>
            <a:ext cx="11190606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sz="1800" dirty="0">
                <a:latin typeface="Arial Narrow" panose="020B0606020202030204" pitchFamily="34" charset="0"/>
              </a:rPr>
              <a:t>No painel do Omni da Síntese, acesse o menu </a:t>
            </a:r>
            <a:r>
              <a:rPr lang="pt-BR" sz="1800" b="1" dirty="0">
                <a:latin typeface="Arial Narrow" panose="020B0606020202030204" pitchFamily="34" charset="0"/>
              </a:rPr>
              <a:t>Config. Sintalk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800" dirty="0">
                <a:latin typeface="Arial Narrow" panose="020B0606020202030204" pitchFamily="34" charset="0"/>
              </a:rPr>
              <a:t>Digite na busca </a:t>
            </a:r>
            <a:r>
              <a:rPr lang="pt-BR" sz="1800" b="1" dirty="0">
                <a:latin typeface="Arial Narrow" panose="020B0606020202030204" pitchFamily="34" charset="0"/>
              </a:rPr>
              <a:t>Deflator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800" dirty="0">
                <a:latin typeface="Arial Narrow" panose="020B0606020202030204" pitchFamily="34" charset="0"/>
              </a:rPr>
              <a:t>Clique no lápis de Editar da loja desejada e insira o valor </a:t>
            </a:r>
            <a:r>
              <a:rPr lang="pt-BR" sz="1800" b="1" dirty="0">
                <a:latin typeface="Arial Narrow" panose="020B0606020202030204" pitchFamily="34" charset="0"/>
              </a:rPr>
              <a:t>1 e Salvar</a:t>
            </a:r>
            <a:r>
              <a:rPr lang="pt-BR" sz="1800" dirty="0"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0FAF3D9-6C75-4C11-B4AA-38AF155E4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166" y="2847566"/>
            <a:ext cx="5626531" cy="270264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D866107-F620-498C-9B4F-F26C6F7D5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953" y="2769368"/>
            <a:ext cx="4374946" cy="285904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3F00828-5B6C-4048-AFB9-E375DF55319D}"/>
              </a:ext>
            </a:extLst>
          </p:cNvPr>
          <p:cNvSpPr txBox="1"/>
          <p:nvPr/>
        </p:nvSpPr>
        <p:spPr>
          <a:xfrm>
            <a:off x="1854775" y="5966417"/>
            <a:ext cx="848244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 cadastro de Estoque é feito pela Síntese: verificar com eles caso não apareça na busca.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A2E713D-A767-473F-A281-793D4AB28CF7}"/>
              </a:ext>
            </a:extLst>
          </p:cNvPr>
          <p:cNvSpPr txBox="1"/>
          <p:nvPr/>
        </p:nvSpPr>
        <p:spPr>
          <a:xfrm>
            <a:off x="1350022" y="1101095"/>
            <a:ext cx="9794228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pt-BR" sz="1800" b="1" dirty="0">
                <a:latin typeface="Arial Narrow" panose="020B0606020202030204" pitchFamily="34" charset="0"/>
              </a:rPr>
              <a:t>Neste passo vamos inserir o valor do deflator para a loja, de acordo com a qualidade e cobertura de estoque.</a:t>
            </a:r>
          </a:p>
        </p:txBody>
      </p:sp>
    </p:spTree>
    <p:extLst>
      <p:ext uri="{BB962C8B-B14F-4D97-AF65-F5344CB8AC3E}">
        <p14:creationId xmlns:p14="http://schemas.microsoft.com/office/powerpoint/2010/main" val="295086301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804415" y="398526"/>
            <a:ext cx="9170925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7 – TRANSPORTADORA (SINOMS)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1707196" y="1857423"/>
            <a:ext cx="1119060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sz="1800" dirty="0">
                <a:latin typeface="Arial Narrow" panose="020B0606020202030204" pitchFamily="34" charset="0"/>
              </a:rPr>
              <a:t>No painel do Omni da Síntese, acesse o menu </a:t>
            </a:r>
            <a:r>
              <a:rPr lang="pt-BR" sz="1800" b="1" dirty="0">
                <a:latin typeface="Arial Narrow" panose="020B0606020202030204" pitchFamily="34" charset="0"/>
              </a:rPr>
              <a:t>Configurações &gt; Integração Transportadora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EDB673-B0C7-446C-8753-CCF3D93E9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47" r="74519" b="5790"/>
          <a:stretch/>
        </p:blipFill>
        <p:spPr>
          <a:xfrm>
            <a:off x="4494322" y="2226755"/>
            <a:ext cx="2393000" cy="423271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DABF4BD-AD6E-4F6A-A11C-2611B0694C09}"/>
              </a:ext>
            </a:extLst>
          </p:cNvPr>
          <p:cNvSpPr txBox="1"/>
          <p:nvPr/>
        </p:nvSpPr>
        <p:spPr>
          <a:xfrm>
            <a:off x="1001394" y="1167871"/>
            <a:ext cx="111906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800" b="1" dirty="0">
                <a:latin typeface="Arial Narrow" panose="020B0606020202030204" pitchFamily="34" charset="0"/>
              </a:rPr>
              <a:t>Neste passo vamos vincular o nome da loja às transportadoras que irão atendê-las na Síntese. Repita este passo a passo em cada transportadora que irá atender a loja.</a:t>
            </a:r>
          </a:p>
        </p:txBody>
      </p:sp>
    </p:spTree>
    <p:extLst>
      <p:ext uri="{BB962C8B-B14F-4D97-AF65-F5344CB8AC3E}">
        <p14:creationId xmlns:p14="http://schemas.microsoft.com/office/powerpoint/2010/main" val="76236287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804415" y="398526"/>
            <a:ext cx="9170925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7 – TRANSPORTADORA (SINOMS)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1707196" y="1405094"/>
            <a:ext cx="11190606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AutoNum type="arabicPeriod" startAt="2"/>
            </a:pPr>
            <a:r>
              <a:rPr lang="pt-BR" sz="1800" dirty="0">
                <a:latin typeface="Arial Narrow" panose="020B0606020202030204" pitchFamily="34" charset="0"/>
              </a:rPr>
              <a:t>Clique na </a:t>
            </a:r>
            <a:r>
              <a:rPr lang="pt-BR" sz="1800" b="1" dirty="0">
                <a:latin typeface="Arial Narrow" panose="020B0606020202030204" pitchFamily="34" charset="0"/>
              </a:rPr>
              <a:t>Transportadora desejada</a:t>
            </a:r>
          </a:p>
          <a:p>
            <a:pPr marL="342900" indent="-342900">
              <a:buAutoNum type="arabicPeriod" startAt="2"/>
            </a:pPr>
            <a:r>
              <a:rPr lang="pt-BR" sz="1800" dirty="0">
                <a:latin typeface="Arial Narrow" panose="020B0606020202030204" pitchFamily="34" charset="0"/>
              </a:rPr>
              <a:t>Selecione a </a:t>
            </a:r>
            <a:r>
              <a:rPr lang="pt-BR" sz="1800" b="1" dirty="0">
                <a:latin typeface="Arial Narrow" panose="020B0606020202030204" pitchFamily="34" charset="0"/>
              </a:rPr>
              <a:t>conta da loja em questão</a:t>
            </a:r>
          </a:p>
          <a:p>
            <a:pPr marL="342900" indent="-342900">
              <a:buAutoNum type="arabicPeriod" startAt="2"/>
            </a:pPr>
            <a:r>
              <a:rPr lang="pt-BR" sz="1800" dirty="0">
                <a:latin typeface="Arial Narrow" panose="020B0606020202030204" pitchFamily="34" charset="0"/>
              </a:rPr>
              <a:t>Clique em  </a:t>
            </a:r>
            <a:r>
              <a:rPr lang="pt-BR" sz="1800" b="1" dirty="0">
                <a:latin typeface="Arial Narrow" panose="020B0606020202030204" pitchFamily="34" charset="0"/>
              </a:rPr>
              <a:t>Inserir Conta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997ED82-4A97-4FC8-9E32-1BC33890C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25" y="2508476"/>
            <a:ext cx="1135380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2551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804415" y="398526"/>
            <a:ext cx="9170925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7 – TRANSPORTADORA (SINOMS)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1457322" y="1389050"/>
            <a:ext cx="1119060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AutoNum type="arabicPeriod" startAt="5"/>
            </a:pPr>
            <a:r>
              <a:rPr lang="pt-BR" sz="1800" dirty="0">
                <a:latin typeface="Arial Narrow" panose="020B0606020202030204" pitchFamily="34" charset="0"/>
              </a:rPr>
              <a:t>Insira os dados: sempre copiar de outra loja já cadastrada, pois os dados se repetem em cada transportadora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0A4F4E-0865-43D5-9055-CB60D5B62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1" y="2171788"/>
            <a:ext cx="4324351" cy="419737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796AFBE-8905-4314-BAA1-1B7183487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924" y="1994719"/>
            <a:ext cx="4171952" cy="2109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E4D921D-D7B1-4116-B78E-187DB7297B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739"/>
          <a:stretch/>
        </p:blipFill>
        <p:spPr>
          <a:xfrm>
            <a:off x="6257924" y="4394752"/>
            <a:ext cx="4171952" cy="197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1897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804415" y="382355"/>
            <a:ext cx="9123669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8 – FORMAS DE ENVIO (SINOMS)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14F8170-98A9-4107-98B4-6C9F4475F7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31" r="83840" b="5400"/>
          <a:stretch/>
        </p:blipFill>
        <p:spPr>
          <a:xfrm>
            <a:off x="5060949" y="2089696"/>
            <a:ext cx="1582739" cy="44807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40094C5-2167-49C7-BEBC-896283530871}"/>
              </a:ext>
            </a:extLst>
          </p:cNvPr>
          <p:cNvSpPr txBox="1"/>
          <p:nvPr/>
        </p:nvSpPr>
        <p:spPr>
          <a:xfrm>
            <a:off x="1457322" y="1389050"/>
            <a:ext cx="1119060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sz="1800" dirty="0">
                <a:latin typeface="Arial Narrow" panose="020B0606020202030204" pitchFamily="34" charset="0"/>
              </a:rPr>
              <a:t>No menu </a:t>
            </a:r>
            <a:r>
              <a:rPr lang="pt-BR" sz="1800" b="1" dirty="0">
                <a:latin typeface="Arial Narrow" panose="020B0606020202030204" pitchFamily="34" charset="0"/>
              </a:rPr>
              <a:t>Configurações</a:t>
            </a:r>
            <a:r>
              <a:rPr lang="pt-BR" sz="1800" dirty="0">
                <a:latin typeface="Arial Narrow" panose="020B0606020202030204" pitchFamily="34" charset="0"/>
              </a:rPr>
              <a:t> acesse </a:t>
            </a:r>
            <a:r>
              <a:rPr lang="pt-BR" sz="1800" b="1" dirty="0">
                <a:latin typeface="Arial Narrow" panose="020B0606020202030204" pitchFamily="34" charset="0"/>
              </a:rPr>
              <a:t>Formas Envio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A7BAC87-1C51-4CA9-89AB-146BC6F469DC}"/>
              </a:ext>
            </a:extLst>
          </p:cNvPr>
          <p:cNvSpPr txBox="1"/>
          <p:nvPr/>
        </p:nvSpPr>
        <p:spPr>
          <a:xfrm>
            <a:off x="1457322" y="1115924"/>
            <a:ext cx="787043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pt-BR" sz="1800" b="1" dirty="0">
                <a:latin typeface="Arial Narrow" panose="020B0606020202030204" pitchFamily="34" charset="0"/>
              </a:rPr>
              <a:t>Neste passo vamos cadastrar o ponto de retirada na Síntese.</a:t>
            </a:r>
          </a:p>
        </p:txBody>
      </p:sp>
    </p:spTree>
    <p:extLst>
      <p:ext uri="{BB962C8B-B14F-4D97-AF65-F5344CB8AC3E}">
        <p14:creationId xmlns:p14="http://schemas.microsoft.com/office/powerpoint/2010/main" val="220147877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804415" y="382355"/>
            <a:ext cx="9123669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8 – FORMAS DE ENVIO (SINOMS)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40094C5-2167-49C7-BEBC-896283530871}"/>
              </a:ext>
            </a:extLst>
          </p:cNvPr>
          <p:cNvSpPr txBox="1"/>
          <p:nvPr/>
        </p:nvSpPr>
        <p:spPr>
          <a:xfrm>
            <a:off x="1438272" y="1389050"/>
            <a:ext cx="1119060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800" b="1" dirty="0">
                <a:latin typeface="Arial Narrow" panose="020B0606020202030204" pitchFamily="34" charset="0"/>
              </a:rPr>
              <a:t>2.     </a:t>
            </a:r>
            <a:r>
              <a:rPr lang="pt-BR" sz="1800" dirty="0">
                <a:latin typeface="Arial Narrow" panose="020B0606020202030204" pitchFamily="34" charset="0"/>
              </a:rPr>
              <a:t>Clique no</a:t>
            </a:r>
            <a:r>
              <a:rPr lang="pt-BR" sz="1800" b="1" dirty="0">
                <a:latin typeface="Arial Narrow" panose="020B0606020202030204" pitchFamily="34" charset="0"/>
              </a:rPr>
              <a:t> + </a:t>
            </a:r>
            <a:r>
              <a:rPr lang="pt-BR" sz="1800" dirty="0">
                <a:latin typeface="Arial Narrow" panose="020B0606020202030204" pitchFamily="34" charset="0"/>
              </a:rPr>
              <a:t>para Incluir nova forma de envio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76D8A4-40EF-436C-9A8A-CA2485B208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47" r="14800" b="18949"/>
          <a:stretch/>
        </p:blipFill>
        <p:spPr>
          <a:xfrm>
            <a:off x="817132" y="1815532"/>
            <a:ext cx="10387585" cy="459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8978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804415" y="382355"/>
            <a:ext cx="9123669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8 – FORMAS DE ENVIO (SINOMS)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40094C5-2167-49C7-BEBC-896283530871}"/>
              </a:ext>
            </a:extLst>
          </p:cNvPr>
          <p:cNvSpPr txBox="1"/>
          <p:nvPr/>
        </p:nvSpPr>
        <p:spPr>
          <a:xfrm>
            <a:off x="1438272" y="1389050"/>
            <a:ext cx="11190606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pt-BR" sz="1800" dirty="0">
                <a:latin typeface="Arial Narrow" panose="020B0606020202030204" pitchFamily="34" charset="0"/>
              </a:rPr>
              <a:t>No campo </a:t>
            </a:r>
            <a:r>
              <a:rPr lang="pt-BR" sz="1800" b="1" dirty="0">
                <a:latin typeface="Arial Narrow" panose="020B0606020202030204" pitchFamily="34" charset="0"/>
              </a:rPr>
              <a:t>Id Forma Envio Vtex </a:t>
            </a:r>
            <a:r>
              <a:rPr lang="pt-BR" sz="1800" dirty="0">
                <a:latin typeface="Arial Narrow" panose="020B0606020202030204" pitchFamily="34" charset="0"/>
              </a:rPr>
              <a:t>insira o mesmo </a:t>
            </a:r>
            <a:r>
              <a:rPr lang="pt-BR" sz="1800" b="1" dirty="0">
                <a:latin typeface="Arial Narrow" panose="020B0606020202030204" pitchFamily="34" charset="0"/>
              </a:rPr>
              <a:t>ID da Política de Envio cadastrada na Vtex</a:t>
            </a:r>
            <a:r>
              <a:rPr lang="pt-BR" sz="1800" dirty="0">
                <a:latin typeface="Arial Narrow" panose="020B0606020202030204" pitchFamily="34" charset="0"/>
              </a:rPr>
              <a:t> </a:t>
            </a:r>
          </a:p>
          <a:p>
            <a:pPr marL="342900" indent="-342900">
              <a:buAutoNum type="arabicPeriod" startAt="3"/>
            </a:pPr>
            <a:r>
              <a:rPr lang="pt-BR" sz="1800" dirty="0">
                <a:latin typeface="Arial Narrow" panose="020B0606020202030204" pitchFamily="34" charset="0"/>
              </a:rPr>
              <a:t>No campo Transportadora Linx inserir O PROPRIO</a:t>
            </a:r>
          </a:p>
          <a:p>
            <a:pPr marL="342900" indent="-342900">
              <a:buAutoNum type="arabicPeriod" startAt="3"/>
            </a:pPr>
            <a:r>
              <a:rPr lang="pt-BR" sz="1800" dirty="0">
                <a:latin typeface="Arial Narrow" panose="020B0606020202030204" pitchFamily="34" charset="0"/>
              </a:rPr>
              <a:t>No campo Forma Envio SinOms selecionar a opção RETIRADA LOJA</a:t>
            </a:r>
          </a:p>
          <a:p>
            <a:pPr marL="342900" indent="-342900">
              <a:buAutoNum type="arabicPeriod" startAt="3"/>
            </a:pPr>
            <a:r>
              <a:rPr lang="pt-BR" sz="1800" dirty="0">
                <a:latin typeface="Arial Narrow" panose="020B0606020202030204" pitchFamily="34" charset="0"/>
              </a:rPr>
              <a:t>Clique em Salvar.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CD84B29-49A5-4054-87B0-5CFEED385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0" y="2379949"/>
            <a:ext cx="5339948" cy="40387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C327B80-A4AD-4963-BCDE-2EAB89AD3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415" y="2986868"/>
            <a:ext cx="3819387" cy="127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8116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ject 2"/>
          <p:cNvSpPr/>
          <p:nvPr/>
        </p:nvSpPr>
        <p:spPr>
          <a:xfrm>
            <a:off x="-1" y="1684"/>
            <a:ext cx="5511801" cy="6858001"/>
          </a:xfrm>
          <a:prstGeom prst="rect">
            <a:avLst/>
          </a:prstGeom>
          <a:solidFill>
            <a:srgbClr val="EFEBE0"/>
          </a:solidFill>
          <a:ln w="12700">
            <a:miter lim="400000"/>
          </a:ln>
        </p:spPr>
        <p:txBody>
          <a:bodyPr lIns="27726" rIns="27726"/>
          <a:lstStyle/>
          <a:p>
            <a:endParaRPr sz="849"/>
          </a:p>
        </p:txBody>
      </p:sp>
      <p:pic>
        <p:nvPicPr>
          <p:cNvPr id="66" name="object 3" descr="objec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98" y="6479432"/>
            <a:ext cx="108706" cy="1286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" name="object 4"/>
          <p:cNvGrpSpPr/>
          <p:nvPr/>
        </p:nvGrpSpPr>
        <p:grpSpPr>
          <a:xfrm>
            <a:off x="718098" y="6481290"/>
            <a:ext cx="21356" cy="126822"/>
            <a:chOff x="0" y="0"/>
            <a:chExt cx="35213" cy="209124"/>
          </a:xfrm>
        </p:grpSpPr>
        <p:sp>
          <p:nvSpPr>
            <p:cNvPr id="67" name="Forma"/>
            <p:cNvSpPr/>
            <p:nvPr/>
          </p:nvSpPr>
          <p:spPr>
            <a:xfrm>
              <a:off x="0" y="0"/>
              <a:ext cx="35214" cy="35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96" y="0"/>
                  </a:moveTo>
                  <a:lnTo>
                    <a:pt x="4817" y="0"/>
                  </a:lnTo>
                  <a:lnTo>
                    <a:pt x="0" y="4810"/>
                  </a:lnTo>
                  <a:lnTo>
                    <a:pt x="0" y="16809"/>
                  </a:lnTo>
                  <a:lnTo>
                    <a:pt x="4817" y="21600"/>
                  </a:lnTo>
                  <a:lnTo>
                    <a:pt x="16796" y="21600"/>
                  </a:lnTo>
                  <a:lnTo>
                    <a:pt x="21600" y="16809"/>
                  </a:lnTo>
                  <a:lnTo>
                    <a:pt x="21600" y="4810"/>
                  </a:lnTo>
                  <a:lnTo>
                    <a:pt x="16796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49"/>
            </a:p>
          </p:txBody>
        </p:sp>
        <p:sp>
          <p:nvSpPr>
            <p:cNvPr id="68" name="Retângulo"/>
            <p:cNvSpPr/>
            <p:nvPr/>
          </p:nvSpPr>
          <p:spPr>
            <a:xfrm>
              <a:off x="5046" y="63672"/>
              <a:ext cx="25132" cy="145453"/>
            </a:xfrm>
            <a:prstGeom prst="rect">
              <a:avLst/>
            </a:pr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49"/>
            </a:p>
          </p:txBody>
        </p:sp>
      </p:grpSp>
      <p:pic>
        <p:nvPicPr>
          <p:cNvPr id="70" name="object 5" descr="objec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20" y="6479432"/>
            <a:ext cx="109043" cy="1286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" name="object 6"/>
          <p:cNvGrpSpPr/>
          <p:nvPr/>
        </p:nvGrpSpPr>
        <p:grpSpPr>
          <a:xfrm>
            <a:off x="138272" y="6377740"/>
            <a:ext cx="333363" cy="332720"/>
            <a:chOff x="0" y="0"/>
            <a:chExt cx="549700" cy="548640"/>
          </a:xfrm>
        </p:grpSpPr>
        <p:sp>
          <p:nvSpPr>
            <p:cNvPr id="71" name="Forma"/>
            <p:cNvSpPr/>
            <p:nvPr/>
          </p:nvSpPr>
          <p:spPr>
            <a:xfrm>
              <a:off x="0" y="0"/>
              <a:ext cx="413576" cy="54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55" y="0"/>
                  </a:moveTo>
                  <a:lnTo>
                    <a:pt x="11774" y="150"/>
                  </a:lnTo>
                  <a:lnTo>
                    <a:pt x="9346" y="650"/>
                  </a:lnTo>
                  <a:lnTo>
                    <a:pt x="7109" y="1450"/>
                  </a:lnTo>
                  <a:lnTo>
                    <a:pt x="5106" y="2550"/>
                  </a:lnTo>
                  <a:lnTo>
                    <a:pt x="3376" y="3850"/>
                  </a:lnTo>
                  <a:lnTo>
                    <a:pt x="1960" y="5350"/>
                  </a:lnTo>
                  <a:lnTo>
                    <a:pt x="898" y="7050"/>
                  </a:lnTo>
                  <a:lnTo>
                    <a:pt x="231" y="8850"/>
                  </a:lnTo>
                  <a:lnTo>
                    <a:pt x="0" y="10800"/>
                  </a:lnTo>
                  <a:lnTo>
                    <a:pt x="231" y="12750"/>
                  </a:lnTo>
                  <a:lnTo>
                    <a:pt x="898" y="14600"/>
                  </a:lnTo>
                  <a:lnTo>
                    <a:pt x="1960" y="16250"/>
                  </a:lnTo>
                  <a:lnTo>
                    <a:pt x="3376" y="17800"/>
                  </a:lnTo>
                  <a:lnTo>
                    <a:pt x="5106" y="19100"/>
                  </a:lnTo>
                  <a:lnTo>
                    <a:pt x="7109" y="20150"/>
                  </a:lnTo>
                  <a:lnTo>
                    <a:pt x="9346" y="20950"/>
                  </a:lnTo>
                  <a:lnTo>
                    <a:pt x="11774" y="21450"/>
                  </a:lnTo>
                  <a:lnTo>
                    <a:pt x="14355" y="21600"/>
                  </a:lnTo>
                  <a:lnTo>
                    <a:pt x="16935" y="21450"/>
                  </a:lnTo>
                  <a:lnTo>
                    <a:pt x="19364" y="20950"/>
                  </a:lnTo>
                  <a:lnTo>
                    <a:pt x="21600" y="20150"/>
                  </a:lnTo>
                  <a:lnTo>
                    <a:pt x="14355" y="20150"/>
                  </a:lnTo>
                  <a:lnTo>
                    <a:pt x="12251" y="20000"/>
                  </a:lnTo>
                  <a:lnTo>
                    <a:pt x="10264" y="19600"/>
                  </a:lnTo>
                  <a:lnTo>
                    <a:pt x="8422" y="19000"/>
                  </a:lnTo>
                  <a:lnTo>
                    <a:pt x="6752" y="18150"/>
                  </a:lnTo>
                  <a:lnTo>
                    <a:pt x="6759" y="17050"/>
                  </a:lnTo>
                  <a:lnTo>
                    <a:pt x="6802" y="16750"/>
                  </a:lnTo>
                  <a:lnTo>
                    <a:pt x="4816" y="16750"/>
                  </a:lnTo>
                  <a:lnTo>
                    <a:pt x="3621" y="15450"/>
                  </a:lnTo>
                  <a:lnTo>
                    <a:pt x="2726" y="14000"/>
                  </a:lnTo>
                  <a:lnTo>
                    <a:pt x="2165" y="12450"/>
                  </a:lnTo>
                  <a:lnTo>
                    <a:pt x="1970" y="10800"/>
                  </a:lnTo>
                  <a:lnTo>
                    <a:pt x="2165" y="9150"/>
                  </a:lnTo>
                  <a:lnTo>
                    <a:pt x="2726" y="7600"/>
                  </a:lnTo>
                  <a:lnTo>
                    <a:pt x="3621" y="6150"/>
                  </a:lnTo>
                  <a:lnTo>
                    <a:pt x="4815" y="4850"/>
                  </a:lnTo>
                  <a:lnTo>
                    <a:pt x="6760" y="4850"/>
                  </a:lnTo>
                  <a:lnTo>
                    <a:pt x="6753" y="4550"/>
                  </a:lnTo>
                  <a:lnTo>
                    <a:pt x="8422" y="2600"/>
                  </a:lnTo>
                  <a:lnTo>
                    <a:pt x="10264" y="2000"/>
                  </a:lnTo>
                  <a:lnTo>
                    <a:pt x="12251" y="1600"/>
                  </a:lnTo>
                  <a:lnTo>
                    <a:pt x="14355" y="1450"/>
                  </a:lnTo>
                  <a:lnTo>
                    <a:pt x="21600" y="1450"/>
                  </a:lnTo>
                  <a:lnTo>
                    <a:pt x="19364" y="650"/>
                  </a:lnTo>
                  <a:lnTo>
                    <a:pt x="16935" y="150"/>
                  </a:lnTo>
                  <a:lnTo>
                    <a:pt x="14355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49"/>
            </a:p>
          </p:txBody>
        </p:sp>
        <p:sp>
          <p:nvSpPr>
            <p:cNvPr id="72" name="Forma"/>
            <p:cNvSpPr/>
            <p:nvPr/>
          </p:nvSpPr>
          <p:spPr>
            <a:xfrm>
              <a:off x="274850" y="285749"/>
              <a:ext cx="226828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17" y="0"/>
                  </a:moveTo>
                  <a:lnTo>
                    <a:pt x="1215" y="0"/>
                  </a:lnTo>
                  <a:lnTo>
                    <a:pt x="1295" y="849"/>
                  </a:lnTo>
                  <a:lnTo>
                    <a:pt x="2525" y="5218"/>
                  </a:lnTo>
                  <a:lnTo>
                    <a:pt x="5467" y="8494"/>
                  </a:lnTo>
                  <a:lnTo>
                    <a:pt x="9237" y="9465"/>
                  </a:lnTo>
                  <a:lnTo>
                    <a:pt x="10092" y="9465"/>
                  </a:lnTo>
                  <a:lnTo>
                    <a:pt x="10793" y="9587"/>
                  </a:lnTo>
                  <a:lnTo>
                    <a:pt x="13410" y="12499"/>
                  </a:lnTo>
                  <a:lnTo>
                    <a:pt x="13695" y="16867"/>
                  </a:lnTo>
                  <a:lnTo>
                    <a:pt x="10677" y="18930"/>
                  </a:lnTo>
                  <a:lnTo>
                    <a:pt x="7356" y="20387"/>
                  </a:lnTo>
                  <a:lnTo>
                    <a:pt x="3781" y="21236"/>
                  </a:lnTo>
                  <a:lnTo>
                    <a:pt x="0" y="21600"/>
                  </a:lnTo>
                  <a:lnTo>
                    <a:pt x="13210" y="21600"/>
                  </a:lnTo>
                  <a:lnTo>
                    <a:pt x="16863" y="19052"/>
                  </a:lnTo>
                  <a:lnTo>
                    <a:pt x="20017" y="15897"/>
                  </a:lnTo>
                  <a:lnTo>
                    <a:pt x="21600" y="13591"/>
                  </a:lnTo>
                  <a:lnTo>
                    <a:pt x="17241" y="13591"/>
                  </a:lnTo>
                  <a:lnTo>
                    <a:pt x="17151" y="12742"/>
                  </a:lnTo>
                  <a:lnTo>
                    <a:pt x="15854" y="9222"/>
                  </a:lnTo>
                  <a:lnTo>
                    <a:pt x="12839" y="6553"/>
                  </a:lnTo>
                  <a:lnTo>
                    <a:pt x="9237" y="5825"/>
                  </a:lnTo>
                  <a:lnTo>
                    <a:pt x="8445" y="5825"/>
                  </a:lnTo>
                  <a:lnTo>
                    <a:pt x="7801" y="5582"/>
                  </a:lnTo>
                  <a:lnTo>
                    <a:pt x="5355" y="2670"/>
                  </a:lnTo>
                  <a:lnTo>
                    <a:pt x="4858" y="485"/>
                  </a:lnTo>
                  <a:lnTo>
                    <a:pt x="4817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49"/>
            </a:p>
          </p:txBody>
        </p:sp>
        <p:sp>
          <p:nvSpPr>
            <p:cNvPr id="73" name="Forma"/>
            <p:cNvSpPr/>
            <p:nvPr/>
          </p:nvSpPr>
          <p:spPr>
            <a:xfrm>
              <a:off x="455902" y="121920"/>
              <a:ext cx="93799" cy="306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69" y="0"/>
                  </a:moveTo>
                  <a:lnTo>
                    <a:pt x="0" y="0"/>
                  </a:lnTo>
                  <a:lnTo>
                    <a:pt x="5416" y="2330"/>
                  </a:lnTo>
                  <a:lnTo>
                    <a:pt x="9477" y="4929"/>
                  </a:lnTo>
                  <a:lnTo>
                    <a:pt x="12028" y="7708"/>
                  </a:lnTo>
                  <a:lnTo>
                    <a:pt x="12912" y="10755"/>
                  </a:lnTo>
                  <a:lnTo>
                    <a:pt x="12028" y="13802"/>
                  </a:lnTo>
                  <a:lnTo>
                    <a:pt x="9477" y="16581"/>
                  </a:lnTo>
                  <a:lnTo>
                    <a:pt x="5416" y="19180"/>
                  </a:lnTo>
                  <a:lnTo>
                    <a:pt x="0" y="21600"/>
                  </a:lnTo>
                  <a:lnTo>
                    <a:pt x="10541" y="21600"/>
                  </a:lnTo>
                  <a:lnTo>
                    <a:pt x="12958" y="20524"/>
                  </a:lnTo>
                  <a:lnTo>
                    <a:pt x="17640" y="17567"/>
                  </a:lnTo>
                  <a:lnTo>
                    <a:pt x="20580" y="14251"/>
                  </a:lnTo>
                  <a:lnTo>
                    <a:pt x="21600" y="10755"/>
                  </a:lnTo>
                  <a:lnTo>
                    <a:pt x="20580" y="7260"/>
                  </a:lnTo>
                  <a:lnTo>
                    <a:pt x="17640" y="4033"/>
                  </a:lnTo>
                  <a:lnTo>
                    <a:pt x="12958" y="986"/>
                  </a:lnTo>
                  <a:lnTo>
                    <a:pt x="10669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49"/>
            </a:p>
          </p:txBody>
        </p:sp>
        <p:sp>
          <p:nvSpPr>
            <p:cNvPr id="74" name="Forma"/>
            <p:cNvSpPr/>
            <p:nvPr/>
          </p:nvSpPr>
          <p:spPr>
            <a:xfrm>
              <a:off x="274849" y="36830"/>
              <a:ext cx="227383" cy="22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78" y="0"/>
                  </a:moveTo>
                  <a:lnTo>
                    <a:pt x="0" y="0"/>
                  </a:lnTo>
                  <a:lnTo>
                    <a:pt x="3771" y="362"/>
                  </a:lnTo>
                  <a:lnTo>
                    <a:pt x="7338" y="1327"/>
                  </a:lnTo>
                  <a:lnTo>
                    <a:pt x="10651" y="2775"/>
                  </a:lnTo>
                  <a:lnTo>
                    <a:pt x="13662" y="4706"/>
                  </a:lnTo>
                  <a:lnTo>
                    <a:pt x="13656" y="7240"/>
                  </a:lnTo>
                  <a:lnTo>
                    <a:pt x="12358" y="11102"/>
                  </a:lnTo>
                  <a:lnTo>
                    <a:pt x="10068" y="12067"/>
                  </a:lnTo>
                  <a:lnTo>
                    <a:pt x="9215" y="12067"/>
                  </a:lnTo>
                  <a:lnTo>
                    <a:pt x="7835" y="12188"/>
                  </a:lnTo>
                  <a:lnTo>
                    <a:pt x="4489" y="13756"/>
                  </a:lnTo>
                  <a:lnTo>
                    <a:pt x="1950" y="17618"/>
                  </a:lnTo>
                  <a:lnTo>
                    <a:pt x="1213" y="21600"/>
                  </a:lnTo>
                  <a:lnTo>
                    <a:pt x="4807" y="21600"/>
                  </a:lnTo>
                  <a:lnTo>
                    <a:pt x="4880" y="20876"/>
                  </a:lnTo>
                  <a:lnTo>
                    <a:pt x="5004" y="20152"/>
                  </a:lnTo>
                  <a:lnTo>
                    <a:pt x="6796" y="16532"/>
                  </a:lnTo>
                  <a:lnTo>
                    <a:pt x="10526" y="15566"/>
                  </a:lnTo>
                  <a:lnTo>
                    <a:pt x="11727" y="15325"/>
                  </a:lnTo>
                  <a:lnTo>
                    <a:pt x="14941" y="13515"/>
                  </a:lnTo>
                  <a:lnTo>
                    <a:pt x="16823" y="10136"/>
                  </a:lnTo>
                  <a:lnTo>
                    <a:pt x="17199" y="8085"/>
                  </a:lnTo>
                  <a:lnTo>
                    <a:pt x="21600" y="8085"/>
                  </a:lnTo>
                  <a:lnTo>
                    <a:pt x="19969" y="5792"/>
                  </a:lnTo>
                  <a:lnTo>
                    <a:pt x="16822" y="2655"/>
                  </a:lnTo>
                  <a:lnTo>
                    <a:pt x="13178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49"/>
            </a:p>
          </p:txBody>
        </p:sp>
        <p:sp>
          <p:nvSpPr>
            <p:cNvPr id="75" name="Forma"/>
            <p:cNvSpPr/>
            <p:nvPr/>
          </p:nvSpPr>
          <p:spPr>
            <a:xfrm>
              <a:off x="92196" y="123189"/>
              <a:ext cx="268610" cy="302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12" y="10074"/>
                  </a:moveTo>
                  <a:lnTo>
                    <a:pt x="8021" y="10074"/>
                  </a:lnTo>
                  <a:lnTo>
                    <a:pt x="7633" y="10346"/>
                  </a:lnTo>
                  <a:lnTo>
                    <a:pt x="7633" y="11254"/>
                  </a:lnTo>
                  <a:lnTo>
                    <a:pt x="8021" y="11617"/>
                  </a:lnTo>
                  <a:lnTo>
                    <a:pt x="21212" y="11617"/>
                  </a:lnTo>
                  <a:lnTo>
                    <a:pt x="21600" y="11254"/>
                  </a:lnTo>
                  <a:lnTo>
                    <a:pt x="21600" y="10346"/>
                  </a:lnTo>
                  <a:lnTo>
                    <a:pt x="21212" y="10074"/>
                  </a:lnTo>
                  <a:close/>
                  <a:moveTo>
                    <a:pt x="2995" y="0"/>
                  </a:moveTo>
                  <a:lnTo>
                    <a:pt x="0" y="0"/>
                  </a:lnTo>
                  <a:lnTo>
                    <a:pt x="84" y="545"/>
                  </a:lnTo>
                  <a:lnTo>
                    <a:pt x="1159" y="3176"/>
                  </a:lnTo>
                  <a:lnTo>
                    <a:pt x="3704" y="5082"/>
                  </a:lnTo>
                  <a:lnTo>
                    <a:pt x="6748" y="5627"/>
                  </a:lnTo>
                  <a:lnTo>
                    <a:pt x="7416" y="5718"/>
                  </a:lnTo>
                  <a:lnTo>
                    <a:pt x="10025" y="7987"/>
                  </a:lnTo>
                  <a:lnTo>
                    <a:pt x="10478" y="10074"/>
                  </a:lnTo>
                  <a:lnTo>
                    <a:pt x="13519" y="10074"/>
                  </a:lnTo>
                  <a:lnTo>
                    <a:pt x="12756" y="6807"/>
                  </a:lnTo>
                  <a:lnTo>
                    <a:pt x="10745" y="4175"/>
                  </a:lnTo>
                  <a:lnTo>
                    <a:pt x="7914" y="2995"/>
                  </a:lnTo>
                  <a:lnTo>
                    <a:pt x="6748" y="2904"/>
                  </a:lnTo>
                  <a:lnTo>
                    <a:pt x="6024" y="2904"/>
                  </a:lnTo>
                  <a:lnTo>
                    <a:pt x="5432" y="2813"/>
                  </a:lnTo>
                  <a:lnTo>
                    <a:pt x="3221" y="635"/>
                  </a:lnTo>
                  <a:lnTo>
                    <a:pt x="2995" y="0"/>
                  </a:lnTo>
                  <a:close/>
                  <a:moveTo>
                    <a:pt x="13519" y="11617"/>
                  </a:moveTo>
                  <a:lnTo>
                    <a:pt x="10476" y="11617"/>
                  </a:lnTo>
                  <a:lnTo>
                    <a:pt x="10415" y="12071"/>
                  </a:lnTo>
                  <a:lnTo>
                    <a:pt x="10311" y="12706"/>
                  </a:lnTo>
                  <a:lnTo>
                    <a:pt x="8793" y="15429"/>
                  </a:lnTo>
                  <a:lnTo>
                    <a:pt x="7416" y="15973"/>
                  </a:lnTo>
                  <a:lnTo>
                    <a:pt x="6748" y="15973"/>
                  </a:lnTo>
                  <a:lnTo>
                    <a:pt x="5636" y="16064"/>
                  </a:lnTo>
                  <a:lnTo>
                    <a:pt x="1899" y="17607"/>
                  </a:lnTo>
                  <a:lnTo>
                    <a:pt x="305" y="20148"/>
                  </a:lnTo>
                  <a:lnTo>
                    <a:pt x="2" y="21600"/>
                  </a:lnTo>
                  <a:lnTo>
                    <a:pt x="3060" y="21600"/>
                  </a:lnTo>
                  <a:lnTo>
                    <a:pt x="3221" y="20965"/>
                  </a:lnTo>
                  <a:lnTo>
                    <a:pt x="3515" y="20239"/>
                  </a:lnTo>
                  <a:lnTo>
                    <a:pt x="6024" y="18696"/>
                  </a:lnTo>
                  <a:lnTo>
                    <a:pt x="6748" y="18696"/>
                  </a:lnTo>
                  <a:lnTo>
                    <a:pt x="7914" y="18605"/>
                  </a:lnTo>
                  <a:lnTo>
                    <a:pt x="10745" y="17425"/>
                  </a:lnTo>
                  <a:lnTo>
                    <a:pt x="12896" y="14521"/>
                  </a:lnTo>
                  <a:lnTo>
                    <a:pt x="13483" y="11980"/>
                  </a:lnTo>
                  <a:lnTo>
                    <a:pt x="13519" y="11617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49"/>
            </a:p>
          </p:txBody>
        </p:sp>
      </p:grpSp>
      <p:grpSp>
        <p:nvGrpSpPr>
          <p:cNvPr id="85" name="object 7"/>
          <p:cNvGrpSpPr/>
          <p:nvPr/>
        </p:nvGrpSpPr>
        <p:grpSpPr>
          <a:xfrm>
            <a:off x="-1" y="1684"/>
            <a:ext cx="12192000" cy="6858001"/>
            <a:chOff x="0" y="0"/>
            <a:chExt cx="20104099" cy="11308556"/>
          </a:xfrm>
        </p:grpSpPr>
        <p:pic>
          <p:nvPicPr>
            <p:cNvPr id="77" name="object 8" descr="object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7283099" cy="7308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" name="object 9" descr="object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68594" y="-1"/>
              <a:ext cx="1820135" cy="11308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object 10" descr="object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7295356"/>
              <a:ext cx="7283099" cy="4013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object 11" descr="object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882" y="10681538"/>
              <a:ext cx="179252" cy="212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" name="object 12" descr="object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120" y="10684595"/>
              <a:ext cx="35204" cy="209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" name="object 13" descr="object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3100" y="10681538"/>
              <a:ext cx="179807" cy="212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object 14" descr="object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002" y="10513850"/>
              <a:ext cx="549701" cy="548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" name="object 15"/>
            <p:cNvSpPr/>
            <p:nvPr/>
          </p:nvSpPr>
          <p:spPr>
            <a:xfrm>
              <a:off x="9088727" y="-1"/>
              <a:ext cx="11015372" cy="113085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49"/>
            </a:p>
          </p:txBody>
        </p:sp>
      </p:grpSp>
      <p:sp>
        <p:nvSpPr>
          <p:cNvPr id="86" name="object 17"/>
          <p:cNvSpPr/>
          <p:nvPr/>
        </p:nvSpPr>
        <p:spPr>
          <a:xfrm>
            <a:off x="9424590" y="3958875"/>
            <a:ext cx="276741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endParaRPr sz="849"/>
          </a:p>
        </p:txBody>
      </p:sp>
      <p:sp>
        <p:nvSpPr>
          <p:cNvPr id="87" name="TÍTULO"/>
          <p:cNvSpPr txBox="1"/>
          <p:nvPr/>
        </p:nvSpPr>
        <p:spPr>
          <a:xfrm>
            <a:off x="8608218" y="3109534"/>
            <a:ext cx="3529011" cy="627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7726" rIns="27726">
            <a:spAutoFit/>
          </a:bodyPr>
          <a:lstStyle>
            <a:lvl1pPr defTabSz="457200">
              <a:lnSpc>
                <a:spcPct val="120000"/>
              </a:lnSpc>
              <a:defRPr sz="6300" spc="1260">
                <a:solidFill>
                  <a:srgbClr val="9D8C65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r>
              <a:rPr lang="pt-BR" sz="3200" dirty="0">
                <a:latin typeface="Arial Narrow" panose="020B0606020202030204" pitchFamily="34" charset="0"/>
              </a:rPr>
              <a:t>CADASTRO</a:t>
            </a:r>
            <a:endParaRPr sz="32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object 2"/>
          <p:cNvGrpSpPr/>
          <p:nvPr/>
        </p:nvGrpSpPr>
        <p:grpSpPr>
          <a:xfrm>
            <a:off x="138272" y="6377740"/>
            <a:ext cx="333363" cy="332720"/>
            <a:chOff x="0" y="0"/>
            <a:chExt cx="549700" cy="548640"/>
          </a:xfrm>
        </p:grpSpPr>
        <p:sp>
          <p:nvSpPr>
            <p:cNvPr id="95" name="Forma"/>
            <p:cNvSpPr/>
            <p:nvPr/>
          </p:nvSpPr>
          <p:spPr>
            <a:xfrm>
              <a:off x="0" y="0"/>
              <a:ext cx="413571" cy="54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55" y="0"/>
                  </a:moveTo>
                  <a:lnTo>
                    <a:pt x="11775" y="150"/>
                  </a:lnTo>
                  <a:lnTo>
                    <a:pt x="9346" y="650"/>
                  </a:lnTo>
                  <a:lnTo>
                    <a:pt x="7110" y="1450"/>
                  </a:lnTo>
                  <a:lnTo>
                    <a:pt x="5106" y="2550"/>
                  </a:lnTo>
                  <a:lnTo>
                    <a:pt x="3376" y="3850"/>
                  </a:lnTo>
                  <a:lnTo>
                    <a:pt x="1960" y="5350"/>
                  </a:lnTo>
                  <a:lnTo>
                    <a:pt x="898" y="7050"/>
                  </a:lnTo>
                  <a:lnTo>
                    <a:pt x="231" y="8850"/>
                  </a:lnTo>
                  <a:lnTo>
                    <a:pt x="0" y="10800"/>
                  </a:lnTo>
                  <a:lnTo>
                    <a:pt x="231" y="12750"/>
                  </a:lnTo>
                  <a:lnTo>
                    <a:pt x="898" y="14600"/>
                  </a:lnTo>
                  <a:lnTo>
                    <a:pt x="1960" y="16250"/>
                  </a:lnTo>
                  <a:lnTo>
                    <a:pt x="3376" y="17800"/>
                  </a:lnTo>
                  <a:lnTo>
                    <a:pt x="5106" y="19100"/>
                  </a:lnTo>
                  <a:lnTo>
                    <a:pt x="7110" y="20150"/>
                  </a:lnTo>
                  <a:lnTo>
                    <a:pt x="9346" y="20950"/>
                  </a:lnTo>
                  <a:lnTo>
                    <a:pt x="11775" y="21450"/>
                  </a:lnTo>
                  <a:lnTo>
                    <a:pt x="14355" y="21600"/>
                  </a:lnTo>
                  <a:lnTo>
                    <a:pt x="16935" y="21450"/>
                  </a:lnTo>
                  <a:lnTo>
                    <a:pt x="19364" y="20950"/>
                  </a:lnTo>
                  <a:lnTo>
                    <a:pt x="21600" y="20150"/>
                  </a:lnTo>
                  <a:lnTo>
                    <a:pt x="14355" y="20150"/>
                  </a:lnTo>
                  <a:lnTo>
                    <a:pt x="12251" y="20000"/>
                  </a:lnTo>
                  <a:lnTo>
                    <a:pt x="10265" y="19600"/>
                  </a:lnTo>
                  <a:lnTo>
                    <a:pt x="8422" y="19000"/>
                  </a:lnTo>
                  <a:lnTo>
                    <a:pt x="6752" y="18150"/>
                  </a:lnTo>
                  <a:lnTo>
                    <a:pt x="6755" y="17150"/>
                  </a:lnTo>
                  <a:lnTo>
                    <a:pt x="6758" y="17050"/>
                  </a:lnTo>
                  <a:lnTo>
                    <a:pt x="6802" y="16750"/>
                  </a:lnTo>
                  <a:lnTo>
                    <a:pt x="4816" y="16750"/>
                  </a:lnTo>
                  <a:lnTo>
                    <a:pt x="3622" y="15450"/>
                  </a:lnTo>
                  <a:lnTo>
                    <a:pt x="2726" y="14000"/>
                  </a:lnTo>
                  <a:lnTo>
                    <a:pt x="2165" y="12450"/>
                  </a:lnTo>
                  <a:lnTo>
                    <a:pt x="1970" y="10800"/>
                  </a:lnTo>
                  <a:lnTo>
                    <a:pt x="2165" y="9150"/>
                  </a:lnTo>
                  <a:lnTo>
                    <a:pt x="2726" y="7600"/>
                  </a:lnTo>
                  <a:lnTo>
                    <a:pt x="3621" y="6150"/>
                  </a:lnTo>
                  <a:lnTo>
                    <a:pt x="4815" y="4850"/>
                  </a:lnTo>
                  <a:lnTo>
                    <a:pt x="6760" y="4850"/>
                  </a:lnTo>
                  <a:lnTo>
                    <a:pt x="6753" y="4550"/>
                  </a:lnTo>
                  <a:lnTo>
                    <a:pt x="8422" y="2600"/>
                  </a:lnTo>
                  <a:lnTo>
                    <a:pt x="10265" y="2000"/>
                  </a:lnTo>
                  <a:lnTo>
                    <a:pt x="12251" y="1600"/>
                  </a:lnTo>
                  <a:lnTo>
                    <a:pt x="14355" y="1450"/>
                  </a:lnTo>
                  <a:lnTo>
                    <a:pt x="21600" y="1450"/>
                  </a:lnTo>
                  <a:lnTo>
                    <a:pt x="19364" y="650"/>
                  </a:lnTo>
                  <a:lnTo>
                    <a:pt x="16935" y="150"/>
                  </a:lnTo>
                  <a:lnTo>
                    <a:pt x="14355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49"/>
            </a:p>
          </p:txBody>
        </p:sp>
        <p:sp>
          <p:nvSpPr>
            <p:cNvPr id="96" name="Forma"/>
            <p:cNvSpPr/>
            <p:nvPr/>
          </p:nvSpPr>
          <p:spPr>
            <a:xfrm>
              <a:off x="274850" y="285749"/>
              <a:ext cx="226825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17" y="0"/>
                  </a:moveTo>
                  <a:lnTo>
                    <a:pt x="1215" y="0"/>
                  </a:lnTo>
                  <a:lnTo>
                    <a:pt x="1295" y="849"/>
                  </a:lnTo>
                  <a:lnTo>
                    <a:pt x="2525" y="5218"/>
                  </a:lnTo>
                  <a:lnTo>
                    <a:pt x="5468" y="8494"/>
                  </a:lnTo>
                  <a:lnTo>
                    <a:pt x="9236" y="9465"/>
                  </a:lnTo>
                  <a:lnTo>
                    <a:pt x="10092" y="9465"/>
                  </a:lnTo>
                  <a:lnTo>
                    <a:pt x="10793" y="9587"/>
                  </a:lnTo>
                  <a:lnTo>
                    <a:pt x="13410" y="12499"/>
                  </a:lnTo>
                  <a:lnTo>
                    <a:pt x="13695" y="16867"/>
                  </a:lnTo>
                  <a:lnTo>
                    <a:pt x="10677" y="18930"/>
                  </a:lnTo>
                  <a:lnTo>
                    <a:pt x="7356" y="20387"/>
                  </a:lnTo>
                  <a:lnTo>
                    <a:pt x="3781" y="21236"/>
                  </a:lnTo>
                  <a:lnTo>
                    <a:pt x="0" y="21600"/>
                  </a:lnTo>
                  <a:lnTo>
                    <a:pt x="13210" y="21600"/>
                  </a:lnTo>
                  <a:lnTo>
                    <a:pt x="16863" y="19052"/>
                  </a:lnTo>
                  <a:lnTo>
                    <a:pt x="20017" y="15897"/>
                  </a:lnTo>
                  <a:lnTo>
                    <a:pt x="21600" y="13591"/>
                  </a:lnTo>
                  <a:lnTo>
                    <a:pt x="17241" y="13591"/>
                  </a:lnTo>
                  <a:lnTo>
                    <a:pt x="17151" y="12742"/>
                  </a:lnTo>
                  <a:lnTo>
                    <a:pt x="15854" y="9222"/>
                  </a:lnTo>
                  <a:lnTo>
                    <a:pt x="12839" y="6553"/>
                  </a:lnTo>
                  <a:lnTo>
                    <a:pt x="9236" y="5825"/>
                  </a:lnTo>
                  <a:lnTo>
                    <a:pt x="8445" y="5825"/>
                  </a:lnTo>
                  <a:lnTo>
                    <a:pt x="7801" y="5582"/>
                  </a:lnTo>
                  <a:lnTo>
                    <a:pt x="5355" y="2670"/>
                  </a:lnTo>
                  <a:lnTo>
                    <a:pt x="4858" y="485"/>
                  </a:lnTo>
                  <a:lnTo>
                    <a:pt x="4817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49"/>
            </a:p>
          </p:txBody>
        </p:sp>
        <p:sp>
          <p:nvSpPr>
            <p:cNvPr id="97" name="Forma"/>
            <p:cNvSpPr/>
            <p:nvPr/>
          </p:nvSpPr>
          <p:spPr>
            <a:xfrm>
              <a:off x="455902" y="121920"/>
              <a:ext cx="93799" cy="306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68" y="0"/>
                  </a:moveTo>
                  <a:lnTo>
                    <a:pt x="0" y="0"/>
                  </a:lnTo>
                  <a:lnTo>
                    <a:pt x="5416" y="2330"/>
                  </a:lnTo>
                  <a:lnTo>
                    <a:pt x="9477" y="4929"/>
                  </a:lnTo>
                  <a:lnTo>
                    <a:pt x="12028" y="7708"/>
                  </a:lnTo>
                  <a:lnTo>
                    <a:pt x="12912" y="10755"/>
                  </a:lnTo>
                  <a:lnTo>
                    <a:pt x="12028" y="13802"/>
                  </a:lnTo>
                  <a:lnTo>
                    <a:pt x="9477" y="16581"/>
                  </a:lnTo>
                  <a:lnTo>
                    <a:pt x="5416" y="19180"/>
                  </a:lnTo>
                  <a:lnTo>
                    <a:pt x="0" y="21600"/>
                  </a:lnTo>
                  <a:lnTo>
                    <a:pt x="10540" y="21600"/>
                  </a:lnTo>
                  <a:lnTo>
                    <a:pt x="12958" y="20524"/>
                  </a:lnTo>
                  <a:lnTo>
                    <a:pt x="17639" y="17567"/>
                  </a:lnTo>
                  <a:lnTo>
                    <a:pt x="20580" y="14251"/>
                  </a:lnTo>
                  <a:lnTo>
                    <a:pt x="21600" y="10755"/>
                  </a:lnTo>
                  <a:lnTo>
                    <a:pt x="20580" y="7260"/>
                  </a:lnTo>
                  <a:lnTo>
                    <a:pt x="17639" y="4033"/>
                  </a:lnTo>
                  <a:lnTo>
                    <a:pt x="12958" y="986"/>
                  </a:lnTo>
                  <a:lnTo>
                    <a:pt x="10668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49"/>
            </a:p>
          </p:txBody>
        </p:sp>
        <p:sp>
          <p:nvSpPr>
            <p:cNvPr id="98" name="Forma"/>
            <p:cNvSpPr/>
            <p:nvPr/>
          </p:nvSpPr>
          <p:spPr>
            <a:xfrm>
              <a:off x="274850" y="36830"/>
              <a:ext cx="227379" cy="22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78" y="0"/>
                  </a:moveTo>
                  <a:lnTo>
                    <a:pt x="0" y="0"/>
                  </a:lnTo>
                  <a:lnTo>
                    <a:pt x="3772" y="362"/>
                  </a:lnTo>
                  <a:lnTo>
                    <a:pt x="7338" y="1327"/>
                  </a:lnTo>
                  <a:lnTo>
                    <a:pt x="10651" y="2775"/>
                  </a:lnTo>
                  <a:lnTo>
                    <a:pt x="13662" y="4706"/>
                  </a:lnTo>
                  <a:lnTo>
                    <a:pt x="13656" y="7240"/>
                  </a:lnTo>
                  <a:lnTo>
                    <a:pt x="12358" y="11102"/>
                  </a:lnTo>
                  <a:lnTo>
                    <a:pt x="10067" y="12067"/>
                  </a:lnTo>
                  <a:lnTo>
                    <a:pt x="9214" y="12067"/>
                  </a:lnTo>
                  <a:lnTo>
                    <a:pt x="7835" y="12188"/>
                  </a:lnTo>
                  <a:lnTo>
                    <a:pt x="4489" y="13756"/>
                  </a:lnTo>
                  <a:lnTo>
                    <a:pt x="1950" y="17618"/>
                  </a:lnTo>
                  <a:lnTo>
                    <a:pt x="1213" y="21600"/>
                  </a:lnTo>
                  <a:lnTo>
                    <a:pt x="4807" y="21600"/>
                  </a:lnTo>
                  <a:lnTo>
                    <a:pt x="4881" y="20876"/>
                  </a:lnTo>
                  <a:lnTo>
                    <a:pt x="5004" y="20152"/>
                  </a:lnTo>
                  <a:lnTo>
                    <a:pt x="6796" y="16532"/>
                  </a:lnTo>
                  <a:lnTo>
                    <a:pt x="10526" y="15566"/>
                  </a:lnTo>
                  <a:lnTo>
                    <a:pt x="11726" y="15325"/>
                  </a:lnTo>
                  <a:lnTo>
                    <a:pt x="14941" y="13515"/>
                  </a:lnTo>
                  <a:lnTo>
                    <a:pt x="16823" y="10136"/>
                  </a:lnTo>
                  <a:lnTo>
                    <a:pt x="17199" y="8085"/>
                  </a:lnTo>
                  <a:lnTo>
                    <a:pt x="21600" y="8085"/>
                  </a:lnTo>
                  <a:lnTo>
                    <a:pt x="19969" y="5792"/>
                  </a:lnTo>
                  <a:lnTo>
                    <a:pt x="16822" y="2655"/>
                  </a:lnTo>
                  <a:lnTo>
                    <a:pt x="13178" y="0"/>
                  </a:lnTo>
                  <a:close/>
                </a:path>
              </a:pathLst>
            </a:custGeom>
            <a:solidFill>
              <a:srgbClr val="A39161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49"/>
            </a:p>
          </p:txBody>
        </p:sp>
        <p:sp>
          <p:nvSpPr>
            <p:cNvPr id="99" name="Forma"/>
            <p:cNvSpPr/>
            <p:nvPr/>
          </p:nvSpPr>
          <p:spPr>
            <a:xfrm>
              <a:off x="92196" y="123189"/>
              <a:ext cx="268610" cy="302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12" y="10074"/>
                  </a:moveTo>
                  <a:lnTo>
                    <a:pt x="8021" y="10074"/>
                  </a:lnTo>
                  <a:lnTo>
                    <a:pt x="7633" y="10346"/>
                  </a:lnTo>
                  <a:lnTo>
                    <a:pt x="7633" y="11254"/>
                  </a:lnTo>
                  <a:lnTo>
                    <a:pt x="8021" y="11617"/>
                  </a:lnTo>
                  <a:lnTo>
                    <a:pt x="21212" y="11617"/>
                  </a:lnTo>
                  <a:lnTo>
                    <a:pt x="21600" y="11254"/>
                  </a:lnTo>
                  <a:lnTo>
                    <a:pt x="21600" y="10346"/>
                  </a:lnTo>
                  <a:lnTo>
                    <a:pt x="21212" y="10074"/>
                  </a:lnTo>
                  <a:close/>
                  <a:moveTo>
                    <a:pt x="2995" y="0"/>
                  </a:moveTo>
                  <a:lnTo>
                    <a:pt x="0" y="0"/>
                  </a:lnTo>
                  <a:lnTo>
                    <a:pt x="84" y="545"/>
                  </a:lnTo>
                  <a:lnTo>
                    <a:pt x="1159" y="3176"/>
                  </a:lnTo>
                  <a:lnTo>
                    <a:pt x="3704" y="5082"/>
                  </a:lnTo>
                  <a:lnTo>
                    <a:pt x="6748" y="5627"/>
                  </a:lnTo>
                  <a:lnTo>
                    <a:pt x="7416" y="5718"/>
                  </a:lnTo>
                  <a:lnTo>
                    <a:pt x="10025" y="7987"/>
                  </a:lnTo>
                  <a:lnTo>
                    <a:pt x="10478" y="10074"/>
                  </a:lnTo>
                  <a:lnTo>
                    <a:pt x="13519" y="10074"/>
                  </a:lnTo>
                  <a:lnTo>
                    <a:pt x="12756" y="6807"/>
                  </a:lnTo>
                  <a:lnTo>
                    <a:pt x="10745" y="4175"/>
                  </a:lnTo>
                  <a:lnTo>
                    <a:pt x="7914" y="2995"/>
                  </a:lnTo>
                  <a:lnTo>
                    <a:pt x="6748" y="2904"/>
                  </a:lnTo>
                  <a:lnTo>
                    <a:pt x="6025" y="2904"/>
                  </a:lnTo>
                  <a:lnTo>
                    <a:pt x="5432" y="2813"/>
                  </a:lnTo>
                  <a:lnTo>
                    <a:pt x="3221" y="635"/>
                  </a:lnTo>
                  <a:lnTo>
                    <a:pt x="2995" y="0"/>
                  </a:lnTo>
                  <a:close/>
                  <a:moveTo>
                    <a:pt x="13519" y="11617"/>
                  </a:moveTo>
                  <a:lnTo>
                    <a:pt x="10477" y="11617"/>
                  </a:lnTo>
                  <a:lnTo>
                    <a:pt x="10416" y="12071"/>
                  </a:lnTo>
                  <a:lnTo>
                    <a:pt x="10311" y="12706"/>
                  </a:lnTo>
                  <a:lnTo>
                    <a:pt x="8793" y="15429"/>
                  </a:lnTo>
                  <a:lnTo>
                    <a:pt x="7416" y="15973"/>
                  </a:lnTo>
                  <a:lnTo>
                    <a:pt x="6748" y="15973"/>
                  </a:lnTo>
                  <a:lnTo>
                    <a:pt x="5636" y="16064"/>
                  </a:lnTo>
                  <a:lnTo>
                    <a:pt x="1899" y="17607"/>
                  </a:lnTo>
                  <a:lnTo>
                    <a:pt x="305" y="20148"/>
                  </a:lnTo>
                  <a:lnTo>
                    <a:pt x="2" y="21600"/>
                  </a:lnTo>
                  <a:lnTo>
                    <a:pt x="3060" y="21600"/>
                  </a:lnTo>
                  <a:lnTo>
                    <a:pt x="3221" y="20965"/>
                  </a:lnTo>
                  <a:lnTo>
                    <a:pt x="3515" y="20239"/>
                  </a:lnTo>
                  <a:lnTo>
                    <a:pt x="6025" y="18696"/>
                  </a:lnTo>
                  <a:lnTo>
                    <a:pt x="6748" y="18696"/>
                  </a:lnTo>
                  <a:lnTo>
                    <a:pt x="7914" y="18605"/>
                  </a:lnTo>
                  <a:lnTo>
                    <a:pt x="10745" y="17425"/>
                  </a:lnTo>
                  <a:lnTo>
                    <a:pt x="12896" y="14521"/>
                  </a:lnTo>
                  <a:lnTo>
                    <a:pt x="13483" y="11980"/>
                  </a:lnTo>
                  <a:lnTo>
                    <a:pt x="13519" y="11617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49"/>
            </a:p>
          </p:txBody>
        </p:sp>
      </p:grpSp>
      <p:grpSp>
        <p:nvGrpSpPr>
          <p:cNvPr id="106" name="object 3"/>
          <p:cNvGrpSpPr/>
          <p:nvPr/>
        </p:nvGrpSpPr>
        <p:grpSpPr>
          <a:xfrm>
            <a:off x="0" y="-4007"/>
            <a:ext cx="12191993" cy="6858001"/>
            <a:chOff x="0" y="0"/>
            <a:chExt cx="20104088" cy="11308556"/>
          </a:xfrm>
        </p:grpSpPr>
        <p:pic>
          <p:nvPicPr>
            <p:cNvPr id="101" name="object 4" descr="object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15371" y="-1"/>
              <a:ext cx="6916837" cy="6936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object 5" descr="object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18377" y="-1"/>
              <a:ext cx="2185712" cy="11308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object 6" descr="object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15371" y="6922228"/>
              <a:ext cx="6916837" cy="4386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" name="object 7" descr="object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96999" y="10931594"/>
              <a:ext cx="48879" cy="87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" name="object 8"/>
            <p:cNvSpPr/>
            <p:nvPr/>
          </p:nvSpPr>
          <p:spPr>
            <a:xfrm>
              <a:off x="-1" y="-1"/>
              <a:ext cx="11015372" cy="11308558"/>
            </a:xfrm>
            <a:prstGeom prst="rect">
              <a:avLst/>
            </a:prstGeom>
            <a:solidFill>
              <a:srgbClr val="A18C60"/>
            </a:solidFill>
            <a:ln w="12700" cap="flat">
              <a:noFill/>
              <a:miter lim="400000"/>
            </a:ln>
            <a:effectLst/>
          </p:spPr>
          <p:txBody>
            <a:bodyPr wrap="square" lIns="27726" tIns="27726" rIns="27726" bIns="27726" numCol="1" anchor="t">
              <a:noAutofit/>
            </a:bodyPr>
            <a:lstStyle/>
            <a:p>
              <a:endParaRPr sz="849"/>
            </a:p>
          </p:txBody>
        </p:sp>
      </p:grpSp>
      <p:sp>
        <p:nvSpPr>
          <p:cNvPr id="107" name="object 10"/>
          <p:cNvSpPr/>
          <p:nvPr/>
        </p:nvSpPr>
        <p:spPr>
          <a:xfrm>
            <a:off x="83179" y="3889138"/>
            <a:ext cx="2647950" cy="770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7726" rIns="27726"/>
          <a:lstStyle/>
          <a:p>
            <a:pPr>
              <a:lnSpc>
                <a:spcPct val="110000"/>
              </a:lnSpc>
              <a:defRPr sz="1900"/>
            </a:pPr>
            <a:endParaRPr sz="1152"/>
          </a:p>
        </p:txBody>
      </p:sp>
      <p:sp>
        <p:nvSpPr>
          <p:cNvPr id="108" name="TÍTULO"/>
          <p:cNvSpPr txBox="1"/>
          <p:nvPr/>
        </p:nvSpPr>
        <p:spPr>
          <a:xfrm>
            <a:off x="138272" y="2733886"/>
            <a:ext cx="5552425" cy="936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7726" rIns="27726">
            <a:spAutoFit/>
          </a:bodyPr>
          <a:lstStyle>
            <a:lvl1pPr defTabSz="457200">
              <a:lnSpc>
                <a:spcPct val="120000"/>
              </a:lnSpc>
              <a:defRPr sz="6300" spc="1260"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r>
              <a:rPr lang="pt-BR" sz="2400" dirty="0">
                <a:latin typeface="Arial Narrow" panose="020B0606020202030204" pitchFamily="34" charset="0"/>
              </a:rPr>
              <a:t>PONTOS IMPORTANTES</a:t>
            </a:r>
            <a:endParaRPr sz="24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3953352" y="239195"/>
            <a:ext cx="4285293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Pontos importantes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483E52C-F01D-481A-A76E-7C12A504544B}"/>
              </a:ext>
            </a:extLst>
          </p:cNvPr>
          <p:cNvSpPr txBox="1"/>
          <p:nvPr/>
        </p:nvSpPr>
        <p:spPr>
          <a:xfrm>
            <a:off x="314322" y="1305342"/>
            <a:ext cx="11877678" cy="4247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sz="18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O E-commerce sempre terá prioridade em relação à loja: o ideal é que só cai pedido para loja se não houver estoque no e-commerce (Shipping From Store).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É importante </a:t>
            </a:r>
            <a:r>
              <a:rPr lang="pt-BR" sz="18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verificar com a equipe da Síntese se eles configuraram o app na loja antes do Go live.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pt-BR" sz="18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Depois de tudo cadas</a:t>
            </a:r>
            <a:r>
              <a:rPr lang="pt-BR" sz="18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trado, verificar se está tudo ativo.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pt-BR" sz="18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sz="1800" dirty="0"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Em caso de erros/problemas relacionados à Síntese, enviar e-mail para o suporte.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1800" u="sng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18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BR" sz="1800" dirty="0"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574788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266495" y="260708"/>
            <a:ext cx="9822642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1 – CADASTRO DA CONTA (SINOMS)</a:t>
            </a:r>
          </a:p>
        </p:txBody>
      </p:sp>
      <p:sp>
        <p:nvSpPr>
          <p:cNvPr id="93" name="object 26"/>
          <p:cNvSpPr txBox="1"/>
          <p:nvPr/>
        </p:nvSpPr>
        <p:spPr>
          <a:xfrm>
            <a:off x="2800211" y="2169553"/>
            <a:ext cx="6615777" cy="28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457200">
              <a:lnSpc>
                <a:spcPct val="120000"/>
              </a:lnSpc>
              <a:defRPr sz="2800" spc="140">
                <a:solidFill>
                  <a:srgbClr val="535353"/>
                </a:solidFill>
                <a:latin typeface="DIN Pro"/>
                <a:ea typeface="DIN Pro"/>
                <a:cs typeface="DIN Pro"/>
                <a:sym typeface="DIN Pro"/>
              </a:defRPr>
            </a:lvl1pPr>
          </a:lstStyle>
          <a:p>
            <a:pPr defTabSz="277246" hangingPunct="0">
              <a:buClrTx/>
            </a:pPr>
            <a:endParaRPr sz="1698" spc="85" dirty="0">
              <a:latin typeface="Arial Narrow" panose="020B060602020203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51F4348-BCF5-42FB-B1F5-8FFA7D1B91A9}"/>
              </a:ext>
            </a:extLst>
          </p:cNvPr>
          <p:cNvSpPr txBox="1"/>
          <p:nvPr/>
        </p:nvSpPr>
        <p:spPr>
          <a:xfrm>
            <a:off x="2160780" y="1474237"/>
            <a:ext cx="787043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pt-BR" sz="1800" dirty="0">
                <a:latin typeface="Arial Narrow" panose="020B0606020202030204" pitchFamily="34" charset="0"/>
              </a:rPr>
              <a:t>Acesse o painel da Síntese Omni (SINOMS) </a:t>
            </a:r>
            <a:r>
              <a:rPr lang="pt-BR" sz="1800" dirty="0">
                <a:latin typeface="Arial Narrow" panose="020B0606020202030204" pitchFamily="34" charset="0"/>
                <a:hlinkClick r:id="rId4"/>
              </a:rPr>
              <a:t>https://vix.sintesesolucoes.com.br/SinOMS</a:t>
            </a:r>
            <a:endParaRPr lang="pt-BR" sz="1800" dirty="0">
              <a:latin typeface="Arial Narrow" panose="020B0606020202030204" pitchFamily="34" charset="0"/>
            </a:endParaRPr>
          </a:p>
          <a:p>
            <a:pPr marL="342900" indent="-342900" algn="just">
              <a:buAutoNum type="arabicPeriod"/>
            </a:pPr>
            <a:r>
              <a:rPr lang="pt-BR" sz="1800" dirty="0">
                <a:latin typeface="Arial Narrow" panose="020B0606020202030204" pitchFamily="34" charset="0"/>
              </a:rPr>
              <a:t>Clique em Configurações – Cadastro de Contas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E0C8DA7-D0CD-4C0E-9B5A-DB1E8311ED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67" r="3466" b="7315"/>
          <a:stretch/>
        </p:blipFill>
        <p:spPr>
          <a:xfrm>
            <a:off x="2092627" y="2169553"/>
            <a:ext cx="8006743" cy="368948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1ED82C4-98A8-4D06-8899-CAD5A760237A}"/>
              </a:ext>
            </a:extLst>
          </p:cNvPr>
          <p:cNvSpPr txBox="1"/>
          <p:nvPr/>
        </p:nvSpPr>
        <p:spPr>
          <a:xfrm>
            <a:off x="2092627" y="1115924"/>
            <a:ext cx="787043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pt-BR" sz="1800" b="1" dirty="0">
                <a:latin typeface="Arial Narrow" panose="020B0606020202030204" pitchFamily="34" charset="0"/>
              </a:rPr>
              <a:t>Neste passo vamos cadastrar a conta da loja na Síntese.</a:t>
            </a:r>
          </a:p>
        </p:txBody>
      </p:sp>
    </p:spTree>
    <p:extLst>
      <p:ext uri="{BB962C8B-B14F-4D97-AF65-F5344CB8AC3E}">
        <p14:creationId xmlns:p14="http://schemas.microsoft.com/office/powerpoint/2010/main" val="389389347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52CA820-A6AD-4F13-81BE-BD3C2F523BF7}"/>
              </a:ext>
            </a:extLst>
          </p:cNvPr>
          <p:cNvSpPr txBox="1"/>
          <p:nvPr/>
        </p:nvSpPr>
        <p:spPr>
          <a:xfrm>
            <a:off x="2043112" y="1364944"/>
            <a:ext cx="5943600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800" dirty="0">
                <a:latin typeface="Arial Narrow" panose="020B0606020202030204" pitchFamily="34" charset="0"/>
              </a:rPr>
              <a:t>3. Clique em Inserir contas</a:t>
            </a:r>
          </a:p>
          <a:p>
            <a:endParaRPr lang="pt-BR" sz="1800" dirty="0">
              <a:latin typeface="Arial Narrow" panose="020B0606020202030204" pitchFamily="34" charset="0"/>
            </a:endParaRPr>
          </a:p>
          <a:p>
            <a:endParaRPr lang="pt-BR" sz="1800" dirty="0">
              <a:latin typeface="Arial Narrow" panose="020B0606020202030204" pitchFamily="34" charset="0"/>
            </a:endParaRPr>
          </a:p>
          <a:p>
            <a:endParaRPr lang="pt-BR" sz="1800" dirty="0">
              <a:latin typeface="Arial Narrow" panose="020B0606020202030204" pitchFamily="34" charset="0"/>
            </a:endParaRPr>
          </a:p>
          <a:p>
            <a:endParaRPr lang="pt-BR" sz="1800" dirty="0">
              <a:latin typeface="Arial Narrow" panose="020B0606020202030204" pitchFamily="34" charset="0"/>
            </a:endParaRPr>
          </a:p>
          <a:p>
            <a:endParaRPr lang="pt-BR" sz="1800" dirty="0">
              <a:latin typeface="Arial Narrow" panose="020B0606020202030204" pitchFamily="34" charset="0"/>
            </a:endParaRPr>
          </a:p>
          <a:p>
            <a:endParaRPr lang="pt-BR" sz="1800" dirty="0">
              <a:latin typeface="Arial Narrow" panose="020B0606020202030204" pitchFamily="34" charset="0"/>
            </a:endParaRPr>
          </a:p>
          <a:p>
            <a:endParaRPr lang="pt-BR" sz="1800" dirty="0">
              <a:latin typeface="Arial Narrow" panose="020B0606020202030204" pitchFamily="34" charset="0"/>
            </a:endParaRPr>
          </a:p>
          <a:p>
            <a:endParaRPr lang="pt-BR" sz="1800" dirty="0">
              <a:latin typeface="Arial Narrow" panose="020B0606020202030204" pitchFamily="34" charset="0"/>
            </a:endParaRPr>
          </a:p>
          <a:p>
            <a:endParaRPr lang="pt-BR" sz="18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latin typeface="Arial Narrow" panose="020B0606020202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24D8792-4B51-473F-98CC-18DA374FB6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31"/>
          <a:stretch/>
        </p:blipFill>
        <p:spPr>
          <a:xfrm>
            <a:off x="2157975" y="1745909"/>
            <a:ext cx="7876047" cy="4147581"/>
          </a:xfrm>
          <a:prstGeom prst="rect">
            <a:avLst/>
          </a:prstGeom>
        </p:spPr>
      </p:pic>
      <p:sp>
        <p:nvSpPr>
          <p:cNvPr id="16" name="TÍTULO">
            <a:extLst>
              <a:ext uri="{FF2B5EF4-FFF2-40B4-BE49-F238E27FC236}">
                <a16:creationId xmlns:a16="http://schemas.microsoft.com/office/drawing/2014/main" id="{65932501-313B-4F80-AA2E-40BCC79C1DC0}"/>
              </a:ext>
            </a:extLst>
          </p:cNvPr>
          <p:cNvSpPr txBox="1"/>
          <p:nvPr/>
        </p:nvSpPr>
        <p:spPr>
          <a:xfrm>
            <a:off x="1184678" y="355304"/>
            <a:ext cx="9822642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1 – CADASTRO DA CONTA (SINOMS)</a:t>
            </a:r>
          </a:p>
        </p:txBody>
      </p:sp>
    </p:spTree>
    <p:extLst>
      <p:ext uri="{BB962C8B-B14F-4D97-AF65-F5344CB8AC3E}">
        <p14:creationId xmlns:p14="http://schemas.microsoft.com/office/powerpoint/2010/main" val="127996153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1184677" y="287495"/>
            <a:ext cx="9822642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1 – CADASTRO DA CONTA (SINOMS)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3E1A99E-5A26-4C0B-9289-4F849CE6E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761" y="2198466"/>
            <a:ext cx="9134475" cy="437197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A0390EA-09E3-4DD7-8AEA-5A8708A32641}"/>
              </a:ext>
            </a:extLst>
          </p:cNvPr>
          <p:cNvSpPr txBox="1"/>
          <p:nvPr/>
        </p:nvSpPr>
        <p:spPr>
          <a:xfrm>
            <a:off x="1528761" y="986046"/>
            <a:ext cx="9134475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800" dirty="0">
                <a:latin typeface="Arial Narrow" panose="020B0606020202030204" pitchFamily="34" charset="0"/>
              </a:rPr>
              <a:t>4. Insira os dados: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latin typeface="Arial Narrow" panose="020B0606020202030204" pitchFamily="34" charset="0"/>
              </a:rPr>
              <a:t>Em </a:t>
            </a:r>
            <a:r>
              <a:rPr lang="pt-BR" sz="1800" b="1" dirty="0">
                <a:latin typeface="Arial Narrow" panose="020B0606020202030204" pitchFamily="34" charset="0"/>
              </a:rPr>
              <a:t>Conta principal</a:t>
            </a:r>
            <a:r>
              <a:rPr lang="pt-BR" sz="1800" dirty="0">
                <a:latin typeface="Arial Narrow" panose="020B0606020202030204" pitchFamily="34" charset="0"/>
              </a:rPr>
              <a:t>, colocar vixbrasil;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latin typeface="Arial Narrow" panose="020B0606020202030204" pitchFamily="34" charset="0"/>
              </a:rPr>
              <a:t>Em</a:t>
            </a:r>
            <a:r>
              <a:rPr lang="pt-BR" sz="1800" b="1" dirty="0">
                <a:latin typeface="Arial Narrow" panose="020B0606020202030204" pitchFamily="34" charset="0"/>
              </a:rPr>
              <a:t> App Key </a:t>
            </a:r>
            <a:r>
              <a:rPr lang="pt-BR" sz="1800" dirty="0">
                <a:latin typeface="Arial Narrow" panose="020B0606020202030204" pitchFamily="34" charset="0"/>
              </a:rPr>
              <a:t>selecionar a opção pré-cadastrada, conforme abaixo;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latin typeface="Arial Narrow" panose="020B0606020202030204" pitchFamily="34" charset="0"/>
              </a:rPr>
              <a:t>Preencher os dados de endereço da loja e CNPJ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023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52CA820-A6AD-4F13-81BE-BD3C2F523BF7}"/>
              </a:ext>
            </a:extLst>
          </p:cNvPr>
          <p:cNvSpPr txBox="1"/>
          <p:nvPr/>
        </p:nvSpPr>
        <p:spPr>
          <a:xfrm>
            <a:off x="1200150" y="1050619"/>
            <a:ext cx="7160302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800" dirty="0">
                <a:latin typeface="Arial Narrow" panose="020B0606020202030204" pitchFamily="34" charset="0"/>
              </a:rPr>
              <a:t>5. Insira os dados: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latin typeface="Arial Narrow" panose="020B0606020202030204" pitchFamily="34" charset="0"/>
              </a:rPr>
              <a:t>Em </a:t>
            </a:r>
            <a:r>
              <a:rPr lang="pt-BR" sz="1800" b="1" dirty="0">
                <a:latin typeface="Arial Narrow" panose="020B0606020202030204" pitchFamily="34" charset="0"/>
              </a:rPr>
              <a:t>Conta</a:t>
            </a:r>
            <a:r>
              <a:rPr lang="pt-BR" sz="1800" dirty="0">
                <a:latin typeface="Arial Narrow" panose="020B0606020202030204" pitchFamily="34" charset="0"/>
              </a:rPr>
              <a:t>, adicionar o nome da loja exatamente como no Linx;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latin typeface="Arial Narrow" panose="020B0606020202030204" pitchFamily="34" charset="0"/>
              </a:rPr>
              <a:t>Em</a:t>
            </a:r>
            <a:r>
              <a:rPr lang="pt-BR" sz="1800" b="1" dirty="0">
                <a:latin typeface="Arial Narrow" panose="020B0606020202030204" pitchFamily="34" charset="0"/>
              </a:rPr>
              <a:t> E-mail </a:t>
            </a:r>
            <a:r>
              <a:rPr lang="pt-BR" sz="1800" dirty="0">
                <a:latin typeface="Arial Narrow" panose="020B0606020202030204" pitchFamily="34" charset="0"/>
              </a:rPr>
              <a:t>colocar o e-mail da loja;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latin typeface="Arial Narrow" panose="020B0606020202030204" pitchFamily="34" charset="0"/>
              </a:rPr>
              <a:t>Clique no botão            para inserir as contas vinculadas à loja: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latin typeface="Arial Narrow" panose="020B0606020202030204" pitchFamily="34" charset="0"/>
              </a:rPr>
              <a:t>Selecionar a opção inativo somente se não quiser ativar a loja.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latin typeface="Arial Narrow" panose="020B0606020202030204" pitchFamily="34" charset="0"/>
            </a:endParaRPr>
          </a:p>
        </p:txBody>
      </p:sp>
      <p:sp>
        <p:nvSpPr>
          <p:cNvPr id="16" name="TÍTULO">
            <a:extLst>
              <a:ext uri="{FF2B5EF4-FFF2-40B4-BE49-F238E27FC236}">
                <a16:creationId xmlns:a16="http://schemas.microsoft.com/office/drawing/2014/main" id="{65932501-313B-4F80-AA2E-40BCC79C1DC0}"/>
              </a:ext>
            </a:extLst>
          </p:cNvPr>
          <p:cNvSpPr txBox="1"/>
          <p:nvPr/>
        </p:nvSpPr>
        <p:spPr>
          <a:xfrm>
            <a:off x="1063273" y="244654"/>
            <a:ext cx="9822642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1 – CADASTRO DA CONTA (SINOMS)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73B879-C518-4F06-B25B-3281E1C756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7" t="2040" r="2311"/>
          <a:stretch/>
        </p:blipFill>
        <p:spPr>
          <a:xfrm>
            <a:off x="2649993" y="2528888"/>
            <a:ext cx="6649202" cy="416572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76EC67F-D5C3-444D-9EF8-AFAEC3DAB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49" y="1890068"/>
            <a:ext cx="5048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8759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1173558" y="1112144"/>
            <a:ext cx="1055648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1800" dirty="0">
                <a:latin typeface="Arial Narrow" panose="020B0606020202030204" pitchFamily="34" charset="0"/>
              </a:rPr>
              <a:t>6. Clique na aba </a:t>
            </a:r>
            <a:r>
              <a:rPr lang="pt-BR" sz="1800" b="1" dirty="0">
                <a:latin typeface="Arial Narrow" panose="020B0606020202030204" pitchFamily="34" charset="0"/>
              </a:rPr>
              <a:t>Permissões </a:t>
            </a:r>
            <a:r>
              <a:rPr lang="pt-BR" sz="1800" dirty="0">
                <a:latin typeface="Arial Narrow" panose="020B0606020202030204" pitchFamily="34" charset="0"/>
              </a:rPr>
              <a:t>e preencha com os seguintes critérios e clique em </a:t>
            </a:r>
            <a:r>
              <a:rPr lang="pt-BR" sz="1800" b="1" dirty="0">
                <a:latin typeface="Arial Narrow" panose="020B0606020202030204" pitchFamily="34" charset="0"/>
              </a:rPr>
              <a:t>Salvar</a:t>
            </a:r>
            <a:r>
              <a:rPr lang="pt-BR" sz="1800" dirty="0">
                <a:latin typeface="Arial Narrow" panose="020B0606020202030204" pitchFamily="34" charset="0"/>
              </a:rPr>
              <a:t>.</a:t>
            </a:r>
          </a:p>
          <a:p>
            <a:endParaRPr lang="pt-BR" sz="1800" dirty="0">
              <a:latin typeface="Arial Narrow" panose="020B0606020202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EB7F65E-B91D-49BB-9EC0-2BC2F47BC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558" y="1643062"/>
            <a:ext cx="5526518" cy="18618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4A0F943-A9DD-4D19-B9FB-C97947FF1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558" y="3747385"/>
            <a:ext cx="5526519" cy="152055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32C41E6-D620-4E77-8199-93964011E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557" y="5441848"/>
            <a:ext cx="5526519" cy="118382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B561B3E-F81A-4398-9AFC-3D0A312BD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429" y="1643062"/>
            <a:ext cx="5188133" cy="1223124"/>
          </a:xfrm>
          <a:prstGeom prst="rect">
            <a:avLst/>
          </a:prstGeom>
        </p:spPr>
      </p:pic>
      <p:sp>
        <p:nvSpPr>
          <p:cNvPr id="16" name="TÍTULO">
            <a:extLst>
              <a:ext uri="{FF2B5EF4-FFF2-40B4-BE49-F238E27FC236}">
                <a16:creationId xmlns:a16="http://schemas.microsoft.com/office/drawing/2014/main" id="{22AB101F-9968-43B9-A91F-D5F8B3F0E266}"/>
              </a:ext>
            </a:extLst>
          </p:cNvPr>
          <p:cNvSpPr txBox="1"/>
          <p:nvPr/>
        </p:nvSpPr>
        <p:spPr>
          <a:xfrm>
            <a:off x="1063273" y="244654"/>
            <a:ext cx="9822642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1 – CADASTRO DA CONTA (SINOMS)</a:t>
            </a:r>
          </a:p>
        </p:txBody>
      </p:sp>
    </p:spTree>
    <p:extLst>
      <p:ext uri="{BB962C8B-B14F-4D97-AF65-F5344CB8AC3E}">
        <p14:creationId xmlns:p14="http://schemas.microsoft.com/office/powerpoint/2010/main" val="314599280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bject 2"/>
          <p:cNvSpPr txBox="1"/>
          <p:nvPr/>
        </p:nvSpPr>
        <p:spPr>
          <a:xfrm>
            <a:off x="11993798" y="6610613"/>
            <a:ext cx="53528" cy="83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900" spc="15">
                <a:solidFill>
                  <a:srgbClr val="878985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indent="7701" defTabSz="554492" hangingPunct="0">
              <a:spcBef>
                <a:spcPts val="61"/>
              </a:spcBef>
              <a:buClrTx/>
            </a:pPr>
            <a:r>
              <a:rPr sz="546" spc="9"/>
              <a:t>7</a:t>
            </a:r>
          </a:p>
        </p:txBody>
      </p:sp>
      <p:sp>
        <p:nvSpPr>
          <p:cNvPr id="90" name="object 9"/>
          <p:cNvSpPr/>
          <p:nvPr/>
        </p:nvSpPr>
        <p:spPr>
          <a:xfrm>
            <a:off x="4889499" y="964510"/>
            <a:ext cx="2413000" cy="1"/>
          </a:xfrm>
          <a:prstGeom prst="line">
            <a:avLst/>
          </a:prstGeom>
          <a:ln w="10470">
            <a:solidFill>
              <a:srgbClr val="A18C60"/>
            </a:solidFill>
          </a:ln>
        </p:spPr>
        <p:txBody>
          <a:bodyPr lIns="27726" rIns="27726"/>
          <a:lstStyle/>
          <a:p>
            <a:pPr defTabSz="554492" hangingPunct="0">
              <a:buClrTx/>
            </a:pPr>
            <a:endParaRPr sz="1092">
              <a:latin typeface="Calibri"/>
              <a:cs typeface="Calibri"/>
              <a:sym typeface="Calibri"/>
            </a:endParaRPr>
          </a:p>
        </p:txBody>
      </p:sp>
      <p:pic>
        <p:nvPicPr>
          <p:cNvPr id="91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57" y="6418707"/>
            <a:ext cx="698275" cy="303468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TÍTULO"/>
          <p:cNvSpPr txBox="1"/>
          <p:nvPr/>
        </p:nvSpPr>
        <p:spPr>
          <a:xfrm>
            <a:off x="2868023" y="168111"/>
            <a:ext cx="6455951" cy="60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726" rIns="27726">
            <a:spAutoFit/>
          </a:bodyPr>
          <a:lstStyle>
            <a:lvl1pPr defTabSz="457200">
              <a:lnSpc>
                <a:spcPct val="120000"/>
              </a:lnSpc>
              <a:defRPr sz="5100" spc="1020">
                <a:solidFill>
                  <a:srgbClr val="B09F72"/>
                </a:solidFill>
                <a:latin typeface="DIN Pro Condensed Medium"/>
                <a:ea typeface="DIN Pro Condensed Medium"/>
                <a:cs typeface="DIN Pro Condensed Medium"/>
                <a:sym typeface="DIN Pro Condensed Medium"/>
              </a:defRPr>
            </a:lvl1pPr>
          </a:lstStyle>
          <a:p>
            <a:pPr defTabSz="277246" hangingPunct="0">
              <a:buClrTx/>
            </a:pPr>
            <a:r>
              <a:rPr lang="pt-BR" sz="3093" spc="619" dirty="0">
                <a:latin typeface="Arial Narrow" panose="020B0606020202030204" pitchFamily="34" charset="0"/>
              </a:rPr>
              <a:t>PASSO 2 – ESTOQUE (VTEX)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768841-96BC-49BE-823C-A4E8EA22A35D}"/>
              </a:ext>
            </a:extLst>
          </p:cNvPr>
          <p:cNvSpPr txBox="1"/>
          <p:nvPr/>
        </p:nvSpPr>
        <p:spPr>
          <a:xfrm>
            <a:off x="1001394" y="1373870"/>
            <a:ext cx="1119060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sz="1800" dirty="0">
                <a:latin typeface="Arial Narrow" panose="020B0606020202030204" pitchFamily="34" charset="0"/>
              </a:rPr>
              <a:t>Na Vtex Acesse o Menu </a:t>
            </a:r>
            <a:r>
              <a:rPr lang="pt-BR" sz="1800" b="1" dirty="0">
                <a:latin typeface="Arial Narrow" panose="020B0606020202030204" pitchFamily="34" charset="0"/>
              </a:rPr>
              <a:t>Estoque &amp; Entrega 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800" dirty="0">
                <a:latin typeface="Arial Narrow" panose="020B0606020202030204" pitchFamily="34" charset="0"/>
              </a:rPr>
              <a:t>Clique na aba </a:t>
            </a:r>
            <a:r>
              <a:rPr lang="pt-BR" sz="1800" b="1" dirty="0">
                <a:latin typeface="Arial Narrow" panose="020B0606020202030204" pitchFamily="34" charset="0"/>
              </a:rPr>
              <a:t>Estoques &gt; Criar Estoque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03655FF-087B-4025-97D1-71E81D21A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82" y="2255019"/>
            <a:ext cx="8967218" cy="399090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29D7F0D-6778-4E27-A40A-275132223D80}"/>
              </a:ext>
            </a:extLst>
          </p:cNvPr>
          <p:cNvSpPr txBox="1"/>
          <p:nvPr/>
        </p:nvSpPr>
        <p:spPr>
          <a:xfrm>
            <a:off x="1001394" y="969573"/>
            <a:ext cx="787043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pt-BR" sz="1800" b="1" dirty="0">
                <a:latin typeface="Arial Narrow" panose="020B0606020202030204" pitchFamily="34" charset="0"/>
              </a:rPr>
              <a:t>Neste passo vamos cadastrar o estoque da loja na Vtex.</a:t>
            </a:r>
          </a:p>
        </p:txBody>
      </p:sp>
    </p:spTree>
    <p:extLst>
      <p:ext uri="{BB962C8B-B14F-4D97-AF65-F5344CB8AC3E}">
        <p14:creationId xmlns:p14="http://schemas.microsoft.com/office/powerpoint/2010/main" val="269746904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30340</TotalTime>
  <Words>1194</Words>
  <Application>Microsoft Office PowerPoint</Application>
  <PresentationFormat>Widescreen</PresentationFormat>
  <Paragraphs>156</Paragraphs>
  <Slides>31</Slides>
  <Notes>27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31</vt:i4>
      </vt:variant>
    </vt:vector>
  </HeadingPairs>
  <TitlesOfParts>
    <vt:vector size="39" baseType="lpstr">
      <vt:lpstr>Calibri</vt:lpstr>
      <vt:lpstr>DIN Pro Condensed Medium</vt:lpstr>
      <vt:lpstr>Arial Narrow</vt:lpstr>
      <vt:lpstr>Gill Sans Light</vt:lpstr>
      <vt:lpstr>Helvetica</vt:lpstr>
      <vt:lpstr>Arial</vt:lpstr>
      <vt:lpstr>Tema do Office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Patricia Fernandes</dc:creator>
  <cp:lastModifiedBy>Bruna Almeida</cp:lastModifiedBy>
  <cp:revision>209</cp:revision>
  <dcterms:modified xsi:type="dcterms:W3CDTF">2021-08-26T15:36:27Z</dcterms:modified>
</cp:coreProperties>
</file>